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ink/ink1.xml" ContentType="application/inkml+xml"/>
  <Override PartName="/ppt/notesSlides/notesSlide68.xml" ContentType="application/vnd.openxmlformats-officedocument.presentationml.notesSlide+xml"/>
  <Override PartName="/ppt/ink/ink2.xml" ContentType="application/inkml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ink/ink3.xml" ContentType="application/inkml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4.xml" ContentType="application/inkml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ink/ink5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486" r:id="rId3"/>
    <p:sldId id="521" r:id="rId4"/>
    <p:sldId id="572" r:id="rId5"/>
    <p:sldId id="574" r:id="rId6"/>
    <p:sldId id="575" r:id="rId7"/>
    <p:sldId id="576" r:id="rId8"/>
    <p:sldId id="577" r:id="rId9"/>
    <p:sldId id="578" r:id="rId10"/>
    <p:sldId id="579" r:id="rId11"/>
    <p:sldId id="580" r:id="rId12"/>
    <p:sldId id="668" r:id="rId13"/>
    <p:sldId id="665" r:id="rId14"/>
    <p:sldId id="581" r:id="rId15"/>
    <p:sldId id="582" r:id="rId16"/>
    <p:sldId id="583" r:id="rId17"/>
    <p:sldId id="672" r:id="rId18"/>
    <p:sldId id="644" r:id="rId19"/>
    <p:sldId id="645" r:id="rId20"/>
    <p:sldId id="647" r:id="rId21"/>
    <p:sldId id="648" r:id="rId22"/>
    <p:sldId id="649" r:id="rId23"/>
    <p:sldId id="650" r:id="rId24"/>
    <p:sldId id="651" r:id="rId25"/>
    <p:sldId id="669" r:id="rId26"/>
    <p:sldId id="670" r:id="rId27"/>
    <p:sldId id="671" r:id="rId28"/>
    <p:sldId id="673" r:id="rId29"/>
    <p:sldId id="674" r:id="rId30"/>
    <p:sldId id="675" r:id="rId31"/>
    <p:sldId id="676" r:id="rId32"/>
    <p:sldId id="677" r:id="rId33"/>
    <p:sldId id="659" r:id="rId34"/>
    <p:sldId id="660" r:id="rId35"/>
    <p:sldId id="678" r:id="rId36"/>
    <p:sldId id="679" r:id="rId37"/>
    <p:sldId id="470" r:id="rId38"/>
    <p:sldId id="471" r:id="rId39"/>
    <p:sldId id="487" r:id="rId40"/>
    <p:sldId id="400" r:id="rId41"/>
    <p:sldId id="475" r:id="rId42"/>
    <p:sldId id="472" r:id="rId43"/>
    <p:sldId id="476" r:id="rId44"/>
    <p:sldId id="483" r:id="rId45"/>
    <p:sldId id="474" r:id="rId46"/>
    <p:sldId id="477" r:id="rId47"/>
    <p:sldId id="479" r:id="rId48"/>
    <p:sldId id="482" r:id="rId49"/>
    <p:sldId id="484" r:id="rId50"/>
    <p:sldId id="396" r:id="rId51"/>
    <p:sldId id="397" r:id="rId52"/>
    <p:sldId id="398" r:id="rId53"/>
    <p:sldId id="402" r:id="rId54"/>
    <p:sldId id="403" r:id="rId55"/>
    <p:sldId id="404" r:id="rId56"/>
    <p:sldId id="405" r:id="rId57"/>
    <p:sldId id="406" r:id="rId58"/>
    <p:sldId id="407" r:id="rId59"/>
    <p:sldId id="409" r:id="rId60"/>
    <p:sldId id="410" r:id="rId61"/>
    <p:sldId id="411" r:id="rId62"/>
    <p:sldId id="432" r:id="rId63"/>
    <p:sldId id="360" r:id="rId64"/>
    <p:sldId id="680" r:id="rId65"/>
    <p:sldId id="681" r:id="rId66"/>
    <p:sldId id="682" r:id="rId67"/>
    <p:sldId id="722" r:id="rId68"/>
    <p:sldId id="683" r:id="rId69"/>
    <p:sldId id="690" r:id="rId70"/>
    <p:sldId id="691" r:id="rId71"/>
    <p:sldId id="692" r:id="rId72"/>
    <p:sldId id="693" r:id="rId73"/>
    <p:sldId id="694" r:id="rId74"/>
    <p:sldId id="695" r:id="rId75"/>
    <p:sldId id="696" r:id="rId76"/>
    <p:sldId id="700" r:id="rId77"/>
    <p:sldId id="719" r:id="rId78"/>
    <p:sldId id="701" r:id="rId79"/>
    <p:sldId id="702" r:id="rId80"/>
    <p:sldId id="703" r:id="rId81"/>
    <p:sldId id="704" r:id="rId82"/>
    <p:sldId id="705" r:id="rId83"/>
    <p:sldId id="706" r:id="rId84"/>
    <p:sldId id="720" r:id="rId85"/>
    <p:sldId id="708" r:id="rId86"/>
    <p:sldId id="709" r:id="rId87"/>
    <p:sldId id="710" r:id="rId88"/>
    <p:sldId id="711" r:id="rId89"/>
    <p:sldId id="721" r:id="rId90"/>
    <p:sldId id="712" r:id="rId91"/>
    <p:sldId id="715" r:id="rId92"/>
    <p:sldId id="716" r:id="rId93"/>
    <p:sldId id="713" r:id="rId94"/>
    <p:sldId id="714" r:id="rId95"/>
    <p:sldId id="723" r:id="rId96"/>
    <p:sldId id="724" r:id="rId97"/>
    <p:sldId id="725" r:id="rId98"/>
    <p:sldId id="488" r:id="rId99"/>
    <p:sldId id="489" r:id="rId100"/>
    <p:sldId id="490" r:id="rId101"/>
    <p:sldId id="491" r:id="rId10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31:04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11211 12647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28:51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5866 4048 24575,'-36'-7'0,"-7"0"0,13 1 0,-1 2 0,1-1 0,0 1 0,-2 1 0,0 1 0,-15-1 0,18 2 0,1 0 0,-8 1 0,9 0 0,0 1 0,-15 2 0,15-1 0,-1 2 0,-1 2 0,1 2 0,-18 6 0,20-5 0,-1 2 0,-3 3 0,1 3 0,-1 3 0,0 1 0,-2 1 0,1 0-203,1 3 0,3 0 203,7-4 0,1-1 0,0 3 0,1 0 0,-1 1 0,1 1 0,0 1 0,2 0 0,0-1 0,0 2 0,-2 11 0,0 1 0,6-9 0,0 0 0,2 2 0,0 2 0,2-3 0,2-1 0,2 0 0,0 8 0,1 0 0,3-9 0,2-1 0,0 2 0,2 1 0,7 15 0,3 0 0,-2-10 0,2 1 0,-2-6 0,1 1 0,1-1 0,9 14 0,2-3 0,-6-10 0,2 1 0,5 3 0,3 4 0,-2-4 0,1-2 0,1-1-478,-2-3 1,1 1 0,0-2 477,6 2 0,-2-3 0,-1-2 0,3 0 0,-2-2 0,4 1 0,-3-3 0,3 1 0,1-2 0,5 2 0,3 2 0,-2-5 0,-6-5 0,-1-2 0,10 3 0,-1-3-64,-16-7 0,-1-1 64,-1-2 0,1 0 0,14-2 0,1-1 0,-10-2 0,2-3 0,6-1 0,4-3 0,-4-1 0,-2-1 0,-1-2 124,-7 3 1,1-1 0,0-1-125,0-1 0,-2-2 0,1 0 0,11-9 0,0-2 0,-13 9 0,-1 0 0,0-3 0,0-5 0,0-3 0,-4 2 0,-3 0 0,-3 1 0,4-8 0,-1-3 0,0-3 0,-2-2 0,-7 11 0,0-2 0,0 1 0,0-1 0,1-1 0,-2-1 0,1-8 0,-1-2 0,-3 3 0,-1-1 0,-2 1 483,-2 8 1,1-1 0,-2 0-484,-3-3 0,-2 0 0,-1 2 0,0-6 0,-2 1-263,0 5 0,-2-2 0,1 3 263,-3-1 0,-2 1-211,-7-10 0,-2 1 211,6 13 0,-1 2 0,-4-6 0,0 2 0,-6-2 0,2 5 0,1 5 0,-1 2 909,1 3-909,-1 1 443,-13-2-443,6 4 0,-11-3 0,9 7 0,-4 0 0,8 4 0,-1 1 0,4 1 0,0 1 0,-8-2 0,-1 0 0,7 4 0,0 0 0,-2-1 0,1 1 0,0 2 0,0 0 0,2-1 0,1 1 0,-15 0 0,-3 0 0,19 0 0,-5 2 0,13 0 0,3 1 0,3-1 0,2 1 0,5-1 0,0 0 0,3-1 0,1 1 0</inkml:trace>
  <inkml:trace contextRef="#ctx0" brushRef="#br0" timeOffset="15128">8214 6697 24575,'11'3'0,"2"-1"0,10 1 0,11-3 0,5 2 0,7-2 0,-18 1 0,1-1 0,13 0 0,-10 0 0,-1 1 0,7-1 0,12 2 0,-15-2 0,1 1 0,-5-1 0,1 1 0,3 0 0,4 0 0,-3 1 0,0-1 0,-1 1-238,10-1 0,-1 1 238,-13 0 0,0-1 0,9-1 0,1 1 0,-10-1 0,-1 1 0,8-1 0,-1 0 0,12 0 0,-22-1 0,-1 1 0,23-1 0,-12 0 0,0-1 0,-9 1 0,-2 1 0,8-2 0,0 1 0,0 1 0,1-1 0,2 1 0,1 0 0,1-1 0,2 2 0,-6-1 0,2 0 0,-2 0 0,-1 0 0,-1 1 0,11-1 0,1 1 0,-7 0 0,0-1 0,0 1 0,0 0 0,-2 0 0,-1-1 0,-2 1 0,-1 0 0,3 0 0,0 1 0,-10-2 0,0 1 238,9-1 0,-2 1-238,5-1 0,-3 1 0,11-1-3277,-15 1 0,5-1 3047,-18 0 230,-7-1 0,0 0 0,-6 0 0,1 1 0,-4-1 0</inkml:trace>
  <inkml:trace contextRef="#ctx0" brushRef="#br0" timeOffset="22597">15136 7855 24575,'14'-3'0,"3"1"0,1-2 0,4 2 0,-1 1 0,0 0 0,8-1 0,-7 0 0,2 0 0,2 0 0,14-1 0,9 0 0,-16 2 0,0 0 0,17 1 0,-22 0 0,0 0 0,6-1 0,-4 2 0,-2-1 0,21 0 0,-23 0 0,2 0 0,3 0 0,2 0 0,4 2 0,-4-2 0,2 1 0,-8 0 0,1-1 0,20 1 0,0-1 0,1 1 0,-10-1 0,-1-1 0,-3 1 0,14-1 0,-20 1 0,1-2 0,8 2 0,-7-1 0,-5 0 0,0 1 0,6 0 0,-5 0 0,0 0 0,0 0 0,6 0 0,-12 0 0,-8 0 0,1 0 0,-9 2 0,-5-2 0,1 3 0</inkml:trace>
  <inkml:trace contextRef="#ctx0" brushRef="#br0" timeOffset="24666">18067 7847 24575,'8'-2'0,"3"0"0,5 1 0,17 0 0,-4 1 0,12-2 0,-9 2 0,2-1 0,-7 1 0,0 0 0,17 0 0,-3 0 0,2-1 0,-17 0 0,0 1 0,10-1 0,0 0 0,9 0 0,5 1 0,-7 0 0,6 0 0,-6 0 0,1 1 0,-2-1 0,0 1 0,-13-1 0,0 0 0,17 0 0,-6 0 0,-1 0 0,10 0 0,-16 0 0,1 0 0,-2 0 0,0-1 0,6 2 0,0-1 0,-4 0 0,1 0 0,15 2 0,-3 0 0,-19 0 0,0-1 0,9 2 0,2-1 0,-4 0 0,-2-1 0,-7 1 0,-1-1 0,7 0 0,-2 0 0,9 0 0,-12 0 0,-1-1 0,10 0 0,13 0 0,-21 0 0,2 0 0,-2 0 0,14-1 0,-15 1 0,22-2 0,-24 1 0,6 0 0,-9 0 0,1 1 0,1 0 0,12 0 0,-1 0 0,0 0 0,-5 0 0,-17 0 0,-2 0 0,-7 0 0,-4 0 0,1 0 0</inkml:trace>
  <inkml:trace contextRef="#ctx0" brushRef="#br0" timeOffset="27511">15984 6834 24575,'0'-8'0,"0"0"0,0-10 0,0 2 0,-1-20 0,0 11 0,-1-19 0,0 18 0,-1-7 0,1 11 0,1 3 0,-1-3 0,1 7 0,0-3 0,0 10 0,1 1 0,0 4 0,2-1 0,1 1 0,3-2 0,12 0 0,4 1 0,6 1 0,4 1 0,-6 0 0,0 2 0,10-2 0,1 0 0,-4 2 0,-2-1 0,0 1 0,1-1 0,17 0 0,1 1 0,-14-1 0,2 1 0,1-1 0,3 1 0,-4-1 0,-3 1 0,-1 0-246,11 0 1,-1-1 245,-12 2 0,-1-1 0,-1 1 0,2-1 0,17 0 0,1 1 0,-12 0 0,2 0 0,3 0 0,5 0 0,-4 0 0,-2 0 0,-1 1 0,5 0 0,3 0 0,-4 1 0,-4-2 0,0 0 0,3 0 0,4 1 0,-5-1 0,-5-1 0,-3 0 0,10 0 0,0 0 0,-5-1 0,1 1 0,1 0 0,0-1 0,-1 1 0,0 0 0,6 1 0,-3-1 0,-17 1 0,-2-1 0,5 0 0,0 0 0,-3 0 0,-1 0 0,2 1 0,-1-1 0,-1 0 0,0 1 245,2-1 1,-1 1-246,17 1 0,-18-1 0,2-1 0,15 2 0,1-1 0,-9 0 0,0 0 0,9 1 0,2-1 0,-5 0 0,-1 1 0,-8-2 0,1 2 0,6-1 0,4 1 0,-2 0 0,2-1 0,-2 0 0,8 1 0,0 0 0,-5-1 0,-3-1 0,6 1 0,-8 0 0,-1-1 0,1 0 0,-12 0 0,-3 0 0,-4 0 0,0 0 0,-15 0 0,-3 9 0,6 25 0,-3-6 0,8 18 0,-2-10 0,-3-11 0,1 3 0,-5-14 0,-1 1 0,0-5 0,0 4 0,0-3 0,-1-3 0,0 2 0,-1-5 0,0-2 0,-1 0 0,0-2 0,0 0 0</inkml:trace>
  <inkml:trace contextRef="#ctx0" brushRef="#br0" timeOffset="52184">20775 11878 24575,'13'-8'0,"2"-1"0,7-5 0,6-5 0,6-4 0,-5-1 0,1-1 0,-8 7 0,0-1 0,7-7 0,-1-3 0,-5 1 0,-3-1 0,-4 5 0,-1 0 0,3-7 0,-1-2 0,-3-3 0,-1 0 0,-4 7 0,0 0 0,2-7 0,-1 0 0,-3 8 0,-2-1 0,0-12 0,0-5 0,-2 10 0,-1-2 0,-1 0 0,-1 0 0,-1-1 0,-1-1 0,-3 0 0,-1-3 0,-2 1 0,-1 3-629,-1 3 1,-1 3-1,-2-1 629,-4-12 0,-2-2 0,-1 4 0,3 11 0,0 3 0,-2-1 0,-2-3 0,-1-1 0,-1-1 0,0 0 0,0 1 0,-1 0 0,0 0 0,-1-1 0,1 0 0,-1 0 0,-1 0 0,0-2 0,2 5 0,-1-1 0,0-1 0,0 1 0,1 1 0,-3-2 0,1 1 0,0 1 0,0-1 0,0 1 0,0-1 0,0 0 0,0 0 0,-5-3 0,0-2 0,-1 1 0,4 5 0,4 5 0,2 4 0,-2-1 0,-4-6 0,-2 0 0,0 1-363,1 6 1,1 1-1,0 2 363,-3-2 0,1 2-120,-8-5 0,1 2 120,13 10 0,3 3 0,-14-8 0,8 6 0,1 0 1751,-8-4-1751,5 3 0,2 0 1182,-1-1-1182,-2-3 281,15 4-281,2 0 0,-11-11 0,5 5 0,-8-8 0,9 9 0,-12-6 0,12 9 0,-9-4 0,13 11 0,3 3 0,0 1 0,-3-1 0,2 1 0,-12-7 0,7 4 0,-2-4 0,0-1 0,6 3 0,-7-4 0,11 6 0,-1 0 0,6 5 0,2 1 0,-3 4 0,-8 7 0,-3 8 0,-2 1 0,-1 8 0,8-11 0,1 2 0,5-7 0,2 0 0,1-2 0,-1 1 0,2-4 0,-2 0 0,3-2 0,-1-2 0,5-14 0,-1 3 0,5-12 0,3-3 0,-2 4 0,5-5 0,-5 9 0,-1 4 0,1 3 0,0 3 0,0 2 0,1 2 0,-4 2 0,2 0 0,0 2 0,4 4 0,16 10 0,-3 1 0,12 7 0,-14-6 0,-2 0 0,-2-2 0,-9-8 0,-1 0 0</inkml:trace>
  <inkml:trace contextRef="#ctx0" brushRef="#br0" timeOffset="143645">12744 5711 24575,'-22'-6'0,"-12"0"0,1 1 0,1 2 0,9 2 0,16 1 0,1 1 0,3 2 0,-3 4 0,1 3 0,-2 6 0,4 18 0,1-5 0,1 19 0,4-18 0,0 1 0,-1-6 0,0 1 0,2 8 0,1 1 0,-2-10 0,0-1 0,1 9 0,-1-2 0,1 14 0,0 3 0,-3-23 0,1-7 0,0 3 0,-1-9 0,0 1 0,-1-9 0,1 0 0,5-3 0,1 0 0,7-1 0,0 1 0,0 0 0,-4-1 0,-3 0 0,-4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32:12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19370 7280 24575,'-39'-6'0,"0"0"0,2 0 0,-1 1 0,0 3 0,-2 1 0,3 0 0,4-1 0,1 1 0,-3 1 0,-2 0 0,8 1 0,3 2 0,-4 10 0,18-2 0,-5 10 0,1 15 0,9-5 0,1 2 0,1 1 0,0 1 0,2 8 0,1 4 0,3-7 0,1 1 0,0 3 0,0-7 0,1 1 0,-1 1 0,0 0 0,1 1 0,-1 0 0,1 0 0,0 0 0,-1 0 0,1 0 0,0 0 0,-1-2-688,0 0 1,-1-1 0,0-1 687,0-1 0,0 0 0,-1 2 0,1 0 0,-1 3 0,0 0 0,-1-2 0,1 2 0,-1-3 0,0 4 0,1 6 0,-1 3 0,0 1 0,0-4 0,-1-5 0,1-3 0,-1 2 0,0-4 0,1 2 0,0-1 0,-1-1 0,0 3 0,-1-3 0,0 1 0,0 1 0,-1-1 0,0 4 0,-1 2 0,-1 3 0,0 2 0,1-3 0,-1 3 0,0-1 0,0 2 0,1-12 0,0 2 0,0 1 0,0 0 0,0-1 0,-1 10 0,1 0 0,0 0 0,0-2 0,1-8 0,1-2 0,-1 1 0,0 1-551,0 9 1,-1 2 0,1 0 0,0-3 550,1 0 0,0-2 0,0-1 0,0 1 0,-1 0 0,1 2 0,-1-6 0,1 3 0,-1 0 0,1-2 0,-2 4 0,0-1 0,0 3 0,1-7 0,-1 4 0,0 1 0,0-2 0,1-3 0,-1 4 0,0-5 0,1 5 0,0-4 0,0 4 0,0 1 0,0-2 0,1-4 0,1 1 0,-1-4 0,1 3 0,0 5 0,0 5 0,1-1 0,-1-5 0,1-7 0,-1-5 0,1 4 0,0 5 0,1 4 0,-1 0 0,0-5 0,0-5 0,-1-2 0,1 0 0,0 10 0,0 2 0,0-1-38,-1-3 1,1-1 0,-1-2 37,1-5 0,0-1 0,0 1-533,-1 6 1,0 2-1,0-2 533,0 7 0,1 1 0,-1 0 0,1 3 0,0-1 0,0-11 0,0-2 0,1 3 0,-1-2 0,1 3 0,0 0 0,0-2 0,-1 0 0,1-2 0,0 0 0,-1 0 0,1 1 0,0 2 0,-1 0 0,1 4 0,0-1 0,-1-1 0,1 3 0,-1-3 0,0 3 0,1-4 0,0 2 0,-1 1 0,1 0 0,0 1 0,-1 0 0,1 0 0,0-2 0,0 4 0,1-3 0,-1 2 0,0-2 0,1 3 0,-1 0 0,0-5 0,1-4 0,0-4 0,-1 2 0,1 2 0,0 2 0,0-1 0,-1-5 0,0-1 0,1 1 120,-1 2 0,0 1 0,1-1-120,-1 1 0,0-1 0,0 0 0,0-2 0,0 0 0,0 0 0,0 0 0,0 1 0,0-1 0,0 15 0,0 1 0,0-4 0,0 2 0,0-2 0,0-12 0,0-2 0,0 3 0,0 3 0,0 5 0,0-2 0,0-3 0,-1 4 0,1 0 379,0-2 0,-1 3 1,1-5-380,-1-5 0,1 0-87,-1 3 1,0 4 0,0-4 86,1-8 0,-1 0 867,0 12 0,0 1-867,1-3 0,0-3 0,0 11 743,0-11 1,0 1-744,0-9 0,1-2 1043,0 15-1043,-1-15 0,0 0 470,2 23-470,-2-16 0,1 12 0,-1-18 0,2 9 0,-2-7 0,1 17 0,-1-18 0,1 17 0,-1-20 0,2 13 0,0-19 0,0 1 0,0-9 0,-1-4 0,1 0 0,0-1 0,-1 0 0,5 5 0,-2-3 0,9 7 0,-4-6 0,6 3 0,4-4 0,21-3 0,0-2 0,0-2 0,3 0 0,-12-1 0,1 1 0,10-1 0,0 1 0,-11-1 0,-3 1 0,16 0 0,-15 1 0,-16-1 0,-7 0 0,-4 1 0,-2-1 0,5-5 0,10-11 0,3-1 0,-2 0 0,-6 9 0</inkml:trace>
  <inkml:trace contextRef="#ctx0" brushRef="#br0" timeOffset="3349">29683 7268 24575,'45'0'0,"0"-1"0,1 3 0,3 0 0,1 1 0,-9 0 0,0-1 0,2 1 0,3 0-547,-7 1 1,4 1 0,1 1 0,-1 0 0,-1-1 0,-4 1-547,11 1 1,-4 0 0,1 1 963,-3-1 0,1 1 0,-2 0 0,-4 0 1084,3 1 1,-5 0-956,-8-1 0,-4 0 1153,5 3-1153,-18-4 0,-7-1 0,-4 14 3276,3 27-2972,-2-20 1,1 3-305,1 7 0,1 5 0,-1-2 0,1 5 0,0 0-170,0-3 0,1 3 0,-1 2 170,-1-9 0,0 2 0,0 0 0,0 1-820,-1 3 1,0 0 0,-1 1 0,1 0 769,0 3 1,0 1-1,0 0 1,-1-1 49,0-3 0,-1-1 0,0 1 0,0 0 0,0-4 0,0 0 0,0 1 0,0-1 0,0-2 0,0 0 0,0-1 0,0 0 0,0 1 0,0 9 0,-1 2 0,0 1 0,0-1 0,0-8 0,1 1 0,-1 0 0,0-1 0,0-2 0,0 2 0,0-2 0,0-1 0,0 4 0,0 0 0,0 3 0,0 0 0,0 0 0,1-3 0,0-3 0,0-2 0,0-1 0,0 4 0,-1 2 0,1 3 0,-1 1 0,1 0 0,-1-3 0,1 1 0,0-4 0,-1 2 0,1 3 0,0-1 0,0 4 0,0 3 0,0-1 0,0-1 0,0-4 0,0 5 0,0-4 0,0-1 0,0 3-656,0-2 1,1 2-1,-1 0 1,0-1 0,0-1 635,1 0 0,-1-2 0,0 0 0,1 4 20,-1-7 0,0 2 0,0 2 0,0 1 0,1-2 0,-1-2 0,0-1 0,0-2 0,0-1 0,0 1 0,0 2 0,0 1 0,0 1 0,0 2 0,0-1 0,-1-1 0,1-2 0,-1 4 0,0-3 0,0 0 0,-1 3-295,-1 0 0,0 2 0,0 1 0,-1 1 0,0-1 295,1-6 0,-1 0 0,0 0 0,0 0 0,0 0 0,0 0 0,0-1 0,0-1 0,1 0 0,-1 1 0,0 0 0,0 1 0,-1 5 0,0 2 0,0 1 0,0-1 0,1-2 0,0-5 0,0 8 0,0-6 0,-1 7 0,2-13 0,-2 5 0,1 3 0,0 1 0,-1-1 0,1-1 0,-1-5 0,0 11 0,0-4 0,0-1 0,-1 2 0,1-1 0,0 1 0,0 2 0,0-1 0,-1-1 0,2-5 0,-1 1 0,0-1 0,0-2 0,1-3 0,0 3 0,0-5 0,0 4 0,0 5 0,-2 5 0,1 0 0,0-6 0,1-7 0,0-3 0,0 0 0,-1 9 0,0 2 0,0-1-245,1 0 1,0 0-1,0-3 245,1 4 0,0 0 467,0-4 0,1 3 1,0-4-468,1-2 0,0-1 0,1 10 0,0 4 0,-1-3 0,1-3 0,-1 0 0,1-6 0,0 5 0,0 0 0,0-7 0,0 1 0,0-2 0,0 13 0,0 0 1280,0-13 0,0 0-1280,0-1 0,0 3 0,0-1 0,0 4 0,0-3 0,0 1 0,0 1 0,-1-4 0,1 4 0,-1 1 0,1-4 0,-1 11 0,0-2 0,1-10 0,-1 2 0,0-2 0,0 8 0,1-4 0,-1-9 0,1 1 0,-1 14 0,0 0 0,1-12 0,0-1 0,0 1 0,-1 2 0,1-4 0,0-6 0,0-1 943,0 11 1,0-2-944,1-2 1695,-1 2-1695,1-18 1342,-1-1-1342,0-3 786,0-2-786,1-4 0,-4-3 0,-3 0 0,-2 0 0,-4 1 0,1-1 0,-6 4 0,3-2 0,-1 1 0,8-4 0,3-2 0,3-1 0,-2 1 0,1 0 0,0-1 0,2-4 0,1-2 0,-1 0 0,0 2 0</inkml:trace>
  <inkml:trace contextRef="#ctx0" brushRef="#br0" timeOffset="20464">24810 11287 24575,'-22'-3'0,"-3"0"0,-6 0 0,-3 0 0,-2 0 0,0-1 0,3 1 0,-6 2 0,-1 0 0,-10 1 0,22 1 0,0 1 0,-15 1 0,0 2 0,11 0 0,1 1 0,-17 6 0,10-2 0,8 0 0,-1 1 0,-6 4 0,7-1 0,1 1 0,-7 5 0,8-2 0,1 1 0,-1 3 0,-6 10 0,16-10 0,4 2 0,-1 10 0,8-6 0,-3 18 0,9-20 0,-1 6 0,2-13 0,1 1 0,5 9 0,0-5 0,11 17 0,-3-16 0,8 9 0,6 0 0,0-8 0,8 6 0,-2-10 0,-2-2 0,-8-7 0,1-1 0,13 6 0,-4-5 0,1 0 0,10-1 0,-13-4 0,0-1 0,15-1 0,2-1 0,-9-1 0,0-1 0,-11-2 0,1 1 0,9-1 0,5 1 0,-4-1 0,-4 0 0,1-1 0,6 0 0,4 0 0,-3 0 0,-4 1 0,-1-2 0,-1 1 0,2-1 0,-5-1 0,-5 1 0,-3 0 0,5-2 0,-3 0 0,6-4 0,-3 1 0,1 0 0,-2 0 0,0 0 0,16-3 0,-11 2 0,-3 0 0,1 1 0,10-2 0,-15 2 0,4 1 0,2 2 0,3 0 0,-1 0 0,-3 1 0,-1 0 0,1 0 0,6 0 0,2-1 0,0 2 0,5-1 0,0 0 0,-6 1 0,-6 0 0,-1 0-235,0 0 1,4 1-1,-4-1 235,-3 1 0,-1 0 0,-1 0 0,0 0 0,4 0 0,0 0 0,-2 0 0,1 1 0,16 0 0,1 0 0,-14-1 0,2 1-67,9 0 0,6 1 1,-3-1 66,-14-1 0,-2 0 0,1 0 0,6 1 0,1 0 0,2 0 0,-4-1 0,1-1 0,0 1 0,-3-1 0,1 1 0,-3-1 0,2 0-384,8 0 0,2 0 0,-3 0 384,2-1 0,-4 0 0,-11 0 0,-1 1 0,-4-1 0,2-1 0,13 1 0,1-1 0,-12 0 0,3 1 0,12-2 0,6 1 0,-2-1 0,-12 2 0,-1 0 0,1 0 218,7-1 1,1 0-1,1-1-218,-7 2 0,1-1 0,-1 0 0,-4 0 0,8-2 0,-2 1-215,-2-1 1,3 0 0,-5 1 214,-5 0 0,-2 1 414,9-1 1,-1 0-415,-12 2 0,0 0 0,7 0 0,0 0 0,-4 0 0,-2 0 0,15-1 0,-14 2 0,0-1 877,14-2-877,4 2 338,3-1-338,-4 2 0,3-1 0,-6 0 0,-12 0 0,1 0 0,-2-1 0,0 0 0,-1 0 0,0-1 0,5-1 0,-2-1 0,9-2 0,-7 0 0,1-1 0,8-2 0,-4 0 0,0 1 0,3-2 0,0 0 0,-1 0 0,-3 0 0,-2 0 0,0-1 0,-3 0 0,10-5 0,-18 5 0,-1 1 0,0-1 0,14-13 0,-16 10 0,9-10 0,-20 15 0,1-10 0,-4 5 0,1-5 0,-4 3 0,0 1 0,-2-12 0,0 6 0,-4-17 0,-2 16 0,-3-9 0,-11-1 0,-4 1 0,-5-1 0,4 14 0,-2 2 0,-13-5 0,10 7 0,-2 1 0,-9 1 0,1 1 0,8 4 0,1 1 0,-10-3 0,0 1 0,13 5 0,-1 0 0,-11 2 0,-2 0 0,7 0 0,0 1 0,-7 1 0,-2 0 0,-7 1 0,1 1 0,12 1 0,0-1-311,2 1 0,-2-1 0,2 0 311,-4 1 0,1 0 0,-3-1 0,1 1 0,-2-1 0,0 0 0,0 0 0,0 1 0,0-1 0,-3 0 0,6 0 0,-3-1 0,2 1 0,-9 1 0,-1 0-487,9-1 1,-3 0 0,3 0 486,-8 0 0,-1 1 0,13-1 0,-3 0 0,0 1 0,2-1 0,0 1 0,2-1 0,-2 0 0,-2 1 0,-2 0 0,-1 0 0,1 1 0,-1-2 0,0 1 0,1-1 0,1 1 0,-6 0 0,2-1 0,-2 1-455,3-1 0,-3 1 0,2-1 0,3 0 455,5 0 0,4 0 0,-2 0 0,-8 0 0,-2 0 0,3 0 0,-6 1 0,-2-1-223,4 0 0,-7 1 1,-1-1-1,4 0 223,10-1 0,2 1 0,1 0 0,-3-1 0,0 1 0,-2 0 0,-1 1 0,1-1 0,2 0 0,-7-1 0,2 1 0,0 0 0,5 0 0,0 0 0,-1 0 0,1 0 0,-9 0 0,1 0 0,-1 0 0,-1-1 0,0 1 0,-1 0 0,7-1 0,-1 0 0,1 0 0,4 1 0,-10-1 0,3 0 0,9 1 0,-1-2 0,1 2 0,-15 0 0,4 0 0,12 0 0,0-1 0,0 1 0,-3 0 0,3 0 0,2 0 0,2-1 0,-8 0 0,1 1 286,10-1 1,2 0-287,-1 0 0,0 0 0,-7 0 0,0 0 0,8 0 0,0 1 0,-18 0 0,1 1 0,18-2 0,0 1 0,-6 1 0,0 0 643,3-1 1,1 1-644,1 0 0,0 0 1929,-23 1-1929,24-1 0,1 0 1109,2 0-1109,-6 0 205,10 0-205,3 0 0,-8 1 0,10-1 0,-1-1 0,12-1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33:08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6396 10394 24575,'-22'-4'0,"-14"-2"0,6 2 0,-8-1 0,-3-1 0,1 0 0,3 1 0,0 0 0,0-1 0,-2 1-371,0 0 0,-1 0 0,-1 0 1,0 1-1,1-1 371,-8 0 0,0 1 0,1 0 0,4 1 199,7 0 1,3 2-1,-1 0-199,-9 0 0,-1 0 0,3 3 0,-1 5 0,4 2 0,8-1 0,1 1 153,1 3 1,2 2-154,-12 17 0,9-6 0,-5 6 949,3 5-949,4 6 0,14-20 0,1 1 0,2 9 0,3 0 0,1 11 0,5-14 0,0-1 0,0 12 0,1-1 0,1-12 0,0 0 0,2 13 0,0-13 0,1-2 0,3 7 0,3 0 0,3 10 0,-1-8 0,4 6 0,-4-14 0,4-2 0,11 13 0,-1-9 0,1-2 0,3-1 0,-10-10 0,0 0 0,9 4 0,1 0 0,0-1 0,1-2 0,6 1 0,0-2 0,0 1 0,0-2-212,1-2 0,-1-1 212,-8-4 0,1-1 0,3 0 0,4-1 0,-2 0 0,1 1 0,1-1 0,-4-1 0,3 0 0,-2 0 0,7-1 0,-3 0 0,-10-2 0,1 0 0,8 0 0,0 1 0,9-2 0,-4 1 0,-3-2 0,0 0 0,4-1 0,-11 1 0,2-1 0,-9 1 0,1-1 0,8 0 0,-1-1 424,11-3-424,-1 0 0,-17 2 0,0 0 0,14-4 0,-8 1 0,0-1 0,7-4 0,-6-1 0,1-1 0,6-6 0,-6 3 0,-2-2 0,5-5 0,-8 2 0,-2-2 0,-1-3 0,-6 1 0,-1 0 0,-3-2 0,-4 1 0,0 0 0,-3-4 0,-3 3 0,-2 0 0,-1-4 0,-2-12 0,-5 2 0,-1 5 0,-4 7 0,-2 2 0,-6-7 0,2 11 0,0 1 0,-10-10 0,-5 0 0,1 7 0,-3 1 0,8 8 0,-1-1 0,-10-5 0,-2 0 0,6 6 0,2 1 0,5 4 0,1 1 0,-7-3 0,0 1 0,-17-4 0,14 7 0,-3 1 0,-13 2 0,1 3 0,10-1 0,1 1 0,-7 2 0,2 2 0,15 1 0,2 1 0,-1 1 0,1 1 0,-21 2 0,2 4 0,27-6 0,-1 1 0,11-3 0,4 0 0,2 6 0,2-5 0,0 4 0</inkml:trace>
  <inkml:trace contextRef="#ctx0" brushRef="#br0" timeOffset="11750">3270 11098 24575,'-16'43'0,"5"-6"0,5-9 0,3 1 0,-1 8 0,2 6 0,2-10 0,-1-11 0,0 1 0,1-12 0,-1 2 0,1-5 0,-2 2 0,3 1 0,-2-6 0,0 2 0,1-6 0,-1-1 0</inkml:trace>
  <inkml:trace contextRef="#ctx0" brushRef="#br0" timeOffset="12248">2991 11349 24575,'13'37'0,"0"0"0,-1-2 0,3-1 0,3-3 0,3-1 0,4-2 0,0-3 0,-5-4 0,-1-4 0,19 5 0,-13-35 0,-6-1 0,3-11 0,1-4 0,6-10 0,-7 8 0,0-1 0,-7 11 0,-1 2 0,16-21 0,-5 4 0,-8 12 0,2 3 0,-15 16 0,4 1 0</inkml:trace>
  <inkml:trace contextRef="#ctx0" brushRef="#br0" timeOffset="17317">12959 10381 24575,'-11'-8'0,"-15"-4"0,-11-3 0,1 0 0,-5-2 0,-4-1-547,12 5 1,-4-1 0,-4-1 0,-1-1 0,-1 1 0,3 2 394,-3-1 0,0 1 1,0 0-1,0 1 1,0 0 151,-1-1 0,1 1 0,-1-1 0,0 1 0,0 1 0,0 1 0,-2 1 0,0 0 0,3 1 0,4 2 0,0 0 0,4 2 0,0 1 0,-3 0 0,-1 1 0,4 1 392,1 3 1,2 2-393,3 0 0,-1 3 0,-9 5 0,0 1 0,12-2 0,0 1 0,-7 3 0,0 3 0,2 2 0,3 2 0,7-5 0,-1 0 0,-13 14 0,2 1 0,16-12 0,0 0 0,-4 7 0,2 0 0,8-4 0,1 0 0,0 1 0,1 2 0,1 2 0,1 1 0,1 4 0,1 0 0,0 3 0,1 2 0,1 1 0,0 2 0,0-2 0,0 3 0,1-1 0,-2 6 0,1 0-193,0-5 0,1 1 0,-1-3 193,0 4 0,1 0 0,0-2 0,1 3 0,1-3 0,-1 1 0,-1 1 0,1-4 0,0 5 0,0 0 0,-1-5 0,0 7 0,-1 0 0,0-2 0,0 2 0,-1 2 0,1-10 0,-1 1 0,-1 0 0,1 1 0,0 5 0,-1 1 0,1 0 0,-1 0 0,1 0 0,-1-1 0,1 1 0,-1 2 0,2-2 0,-1 2 0,0 1 0,1-2 0,0-4 0,0 6 0,1-5 0,0 2 0,0-4 0,0 2 0,0 1 0,0-1 0,1-2 0,0 1 0,0-2 0,0 0 0,0-3 0,0-1 0,-1 0 0,1 1 0,0 0 0,0 0 0,0 0 0,0 0 0,-1 1 0,1 0 0,0-2 0,-1-3 0,0 10 0,0-2 0,1-7 0,0 1 0,0-3-163,0 2 0,0-3 163,1 1 0,-1 0 0,2-1 0,-1 1 0,1 9 0,-1 0 0,1-10 0,0 1 631,-1 9 0,1 4 0,0-3-631,0-1 0,0 0 0,0-5 0,0 2 0,0-3 0,0 0 0,0-2 0,0-4 0,0-1 0,-1-2 0,1 1 0,0 16 0,0 0 0,-1-14 0,1 1 0,0 12 0,0-1 0,0-12 0,0-2 0,0 0 0,1 3 0,-1 13 0,1 2 0,0-11 0,0 1 0,-1 2 0,1 3 0,0-4 0,-1 0 0,1-1 183,0 8 0,-1 2-183,1-14 0,-1 1 0,1 0 0,0 3 0,0 1 0,1-1 0,-1 0 0,0-1 0,1 2 0,1 7 0,0 1 0,1-4 387,0-5 1,0-2-388,2 13 0,0-2 0,0-15 0,0-2 0,1 2 0,0 0 167,1 0 0,0-2-167,0-2 0,0 0 0,-1 0 0,0 0 0,7 20 0,-4-15 0,1 1 0,-3-8 0,1 0 0,2 5 0,2 0 0,6 9 731,3 0-731,-3-12 0,0 0 0,13 10 0,-5-7 0,2-3 0,6 1 28,-15-13 0,2 0-28,2 0 0,1 0 0,-2-2 0,0 1 0,4 2 0,2 0 0,10 5 0,0-1 0,-10-5 0,0 0 0,12 5 0,4 1 0,-12-6 0,1-1 0,2 0 0,4 1 0,1-1 0,1 0-642,-1 0 0,0 0 1,1-1 641,0-2 0,1-1 0,0 0 0,1 0 0,0 0 0,-1-1 0,-5-2 0,-1-1 0,1 1 0,6 1 0,2 1 0,1-2 0,-3-2 0,2-2 0,-1 0 0,-3 0 0,-6-1 0,-2 0 0,4-1 0,7-1 0,5-2 0,0 0 0,-8-2 0,-1-2 0,-3-2 0,-4 0 0,1-1 0,-1-1-422,4-5 1,-2-2 421,1-2 0,1-2 0,1-3 0,1-4 0,-6 1 0,1-3 0,-1 0 0,-6 6 0,-2-1 0,2-3 0,5-6 0,2-4 0,-1-2 0,-3 4 0,-4 2 0,-3 3 0,1-2-571,0-1 0,1-3 0,0-1 0,-3 3 571,-1-2 0,-2 2 0,-1-1 0,2-3 0,-1 0 0,1-5 0,-4 7 0,1-4 0,0-1 0,-1 0 0,0 3 0,-1 1 0,-2 2 0,1 0 0,1-5 0,-2 4 0,2-5 0,0-2 0,1-1 0,-1 1 0,-1 2 0,-1 4 0,2-5 0,-2 5 0,-1-1 0,3-4 0,-3 3 0,3-5 0,-1-2 0,2-1 0,-2 1 0,0 3 0,-2 4 0,2-4 0,-2 4 0,0 1 0,0-3 0,1-2 0,1-4 0,0 0 0,0-2 0,-1 2 0,-3 8 0,0 0 0,0 0 0,0 0 0,-1-1 0,1-1 0,0-4 0,0-1 0,0 0 0,0-1 0,0 0 0,0 0-330,-1 6 1,0 1 0,0-1 0,-1 0 0,1-1 0,0 0-1,-1-1 330,0 0 0,0-2 0,0-2 0,0 1 0,0-1 0,0 2 0,-1 2 0,0 3-427,0-6 0,0 3 0,0 2 1,-1-1-1,1-2 427,0 1 0,0-3 0,-1 0 0,1 0 0,0-1 0,-1 2 0,0 2 0,0-1 0,-1 1 0,1 0 0,-1 1 0,0 2 0,1-9 0,0 3 0,-1 1 0,0-3 0,0 3 0,0-2 0,0 0 0,0 1 0,-1 4-263,0-9 1,-1 4 0,0 2 262,-1 4 0,0 1 0,-1-3 0,0 1 0,-1-4 0,-1 1 0,1 3 0,-2 0 0,1 3 0,-1-2 0,0 0 0,-1-1 0,0-1 0,0 4 0,-1 1 0,-1 3 0,0 0 232,0 1 0,-1 1 0,1 0-232,-1 0 0,0 1 0,0 1 0,-2-12 0,-1 0 0,0 4 0,-1-2 0,0 2 0,-2-2 0,-1 0 0,2 7 0,0-1 0,-1 1 763,-6-8 1,0 4-764,5 12 0,0-1 0,-7-11 0,1 1 0,-5-4 0,-1 5 0,-1-1 0,7 15 0,0 1 0,-8-9 0,-2 0 0,-3 8 0,0 2 0,8 6 0,-2 0 0,-4 0 0,-4 1 0,1 2 0,2 1 0,-1 2 1092,-3 0 0,-3 0 0,1 1-754,-13 1 1,1 1-339,3-1 0,1 1 828,-1 2 1,3 1-829,13 2 0,1-1 0,-1-1 0,-2 0 0,-2-1 0,-3 0 0,2-1 0,-8-1 0,1 0 0,3 0 0,-2 0 0,0 0 0,-1 1 0,0 0 0,2-1 0,-6 0 0,0 0 0,7 2 0,0-1 0,3 2 0,3-1 0,3 1 673,3 1 1,0 0-674,-10 1 0,1 0 0,-12 1 0,14 0 0,1 0 603,-6 0-603,6 1 0,7-1 0,7 2 495,10-2-495,1 1 0,-15 3 0,1-1 0,-11 0 0,-4 0 0,10-2 0,0-1 0,-13 2 0,2-1 0,1 0 0,10-1 0,23 0 0,2 0 0</inkml:trace>
  <inkml:trace contextRef="#ctx0" brushRef="#br0" timeOffset="32751">28757 3487 24575,'29'-1'0,"-1"1"0,12 0 0,5 1 0,-9 0 0,2-1 0,3 2-820,-4-1 1,2 1 0,3 1 0,3-1 671,-7 0 1,4 1-1,3 0 1,1-1 0,-1 1-1,0 0 1,-2 0-238,6 0 0,-1 0 0,-2 1 0,3-1 1,3 1 384,-10 0 0,2 0 0,3 0 0,0 1 0,1-1 0,0 1 0,-3 0 0,-2-1 0,-5 0 0,15 2 0,-6 0 0,-2 0 0,1 1 0,-4-1 0,2 0 0,-1 1 0,-3 0 0,-7 0 0,2 3 0,-7 0 1353,3 4-1353,-20 8 0,-9-3 0,-3 25 1955,0-7-1955,0-11 0,1 3 0,0 17 0,1 7 0,1-6 0,0 3 0,0 0 385,0-11 0,0 1 0,1 0 0,0 3-385,1 4 0,0 3 0,0 1 0,0-1 0,0-5-713,0-5 0,0-4 0,-1 0 1,1 2 712,0 9 0,1 2 0,-1 0 0,0 0 0,-2-1 0,1 0 0,-1-1 0,-1-2 0,0 3 0,0-2 0,0 3 0,0-2 0,0 2 0,1 0 0,-2-4-564,1-4 0,-2-3 1,1 0 563,0 5 0,-1 1 0,0 1 0,0-2 0,0 1 0,0 1 0,0-2 0,-1 4 0,1-2 0,0 3 0,-1-4 0,1 3 0,0 1 0,-1-1 0,1-4 0,0 2 0,1-4 0,-1 2 0,0-3 0,1 3 0,-1-1 0,1-2 0,0 0 0,0-3 0,0 0 0,0 0 0,1-1 0,-1 0-305,0-2 1,1-1-1,-1 0 305,1 14 0,-1-2 494,0-5 1,0 1-495,-1 6 0,1-2 0,-1-14 0,0-1 0,-1 4 0,-1-2 2568,-2-2-2568,-1-3 1998,0-6-1998,0-5 1286,2-6-1286,2-5 0,1-2 0,-16 3 0,-11-2 0,-21 7 0,20-7 0,-3 1 0,-3 0 0,-4 2 0,0-1 0,5 0 0,0-1 0,-1 0-669,-2 1 0,-2 0 1,0 0-1,1 0 669,-8 1 0,2 0 0,-3 1 0,8-2 0,-2 1 0,-1 0 0,0 0 0,1 0 0,-4 1 0,1 1 0,0 0 0,-2 0-656,-1-1 1,-2 1-1,-1 0 1,0 0 0,2 0 576,6-1 1,1 0 0,0 1 0,1-1 0,-2-1 78,-2 1 0,0 0 0,0 0 0,-3-1 0,-2 1 0,7-1 0,-3 0 0,-2 0 0,-2 0 0,1 0 0,0-1 0,1 1 0,2-1-547,-5 0 1,1 0 0,2 0 0,-1-1 0,-1 1 0,-2 0 389,8-1 1,-2 0 0,-1 1 0,-1-1 0,0 0-1,0 1 1,1-1 0,2 0 0,1-1-313,-7 1 1,2-1-1,1 0 1,2 0-1,-1 0 1,-1 0 468,-1 0 0,1 0 0,0 0 0,-1 0 0,-1 0 0,-2 0-192,5 0 0,-3 0 1,-1 0-1,0 0 1,-1 0-1,1-1 0,1 1 1,2 0 191,2-1 0,2 0 0,1 0 0,1 0 0,-2 0 0,-1 0 0,-4 0 0,6 0 0,-4 0 0,-1 1 0,-2-1 0,-1 0 0,0 0 0,0 1 0,1-1 0,2 0 0,2 0 0,2 0-87,-4 0 1,2 0 0,3-1 0,0 1 0,1 0-1,-1-1 1,-2 1 86,0 0 0,0 0 0,-1 0 0,-1 0 0,1 0 0,-1 0 0,0 0 0,1 0 114,1 0 0,-1 0 1,1 0-1,0 1 1,-1-1-1,1 0 1,-1 1-1,1-1-114,-1 1 0,1 0 0,-1 0 0,1 0 0,-1 1 0,1-1 0,-1 0 0,0 0 0,-2 1 0,1-1 0,-1 0 0,1 1 0,-1-1 0,-1 1 0,0 0 0,-1 0 0,4-1 0,-1 1 0,-1 0 0,-1 0 0,0 0 0,0 0 0,1 1 0,2-1 0,1-1 0,3 1 12,-6 1 1,2-1 0,3 0 0,0 0 0,0 0 0,-3 1-13,0-1 0,-2 1 0,0-1 0,-1 1 0,0 0 0,-1-1 0,1 1 0,-1-1 0,0 0 0,-1-1 0,0 1 0,1-1 0,1 1 0,2-1 35,1 0 0,3 0 1,1 0-1,0 0 1,-2 0-1,-2 0-35,3 0 0,-2 0 0,-1 0 0,-2-1 0,1 1 0,0 0 0,2-1 0,1 0 0,-5 1 0,2-1 0,1 0 0,0 0 0,1 0 0,-2 0 0,-1 0 0,0-1 0,0 1 0,-1 0 0,0-1 0,0 0 0,3 0 0,1 0 0,-2-1 0,1 0 0,0 0 0,0 1 0,1-1 0,-5 0 0,1 0 0,1 0 0,-1 0 0,1 0 0,-1-1 0,0 1 0,1-1 0,0 0 0,-1 0 0,-2 0 0,-3-1-26,10 2 0,-2-1 1,-1 0-1,-2 0 1,0 0-1,-1 0 1,0 0-1,1 0 1,1-1-1,1 1 26,-3 0 0,0 0 0,2-1 0,0 1 0,0-1 0,-1 1 0,-1-1 0,-2 1-84,8-1 0,-2 1 1,-1-1-1,0 1 0,-1-1 1,0 1-1,-1-1 0,2 1 0,0-1 1,1 0-1,1 0 84,-8 0 0,1 0 0,0-1 0,2 1 0,0-1 0,0 0 0,0 1 0,1-1 41,3 1 1,1-1 0,0 1 0,1-1 0,0 1 0,-2-1-1,-1 1 1,-1-1-42,3 0 0,-1 1 0,-1 0 0,-1-1 0,-1 1 0,0-1 0,0 1 0,0-1 0,1 1 0,1-1 0,1 1 34,-2-1 1,2 0 0,1 0 0,1 1-1,-1-1 1,1 0 0,-2 1 0,-2-1-1,-1 0-34,4 1 0,-2-1 0,-2 1 0,-1-1 0,-1 1 0,-1-1 0,0 1 0,1-1 0,1 1 0,1-1 0,2 1 0,2 0 0,2-1 0,-9 1 0,3-1 0,4 0 0,0 1 0,0-1 0,-1 1 0,-4-1 0,6 1 0,-2-1 0,-1 0 0,-2 0 0,0 0 0,0 1 0,2-1 0,0 0 0,3 0 0,2 1 40,-6-1 0,3 0 0,2 0 0,0 0 1,0 1-1,-1-2-40,-6 1 0,1-1 0,-2 0 0,1 0 0,-2 0 0,-1 0-86,8 1 1,-1-1 0,-1 0-1,-1 0 1,1 1 0,0-1 0,1 0-1,2 1 86,-5-1 0,2 1 0,1-1 0,1 1 0,-2 0 0,0-1 0,0 1 0,0-1 0,-2 1 0,1-1 0,0 1 0,1-1 0,3 1 66,-4 0 0,1-1 0,2 1 1,1 0-1,1 0-66,-6-1 0,3 0 0,-2 0 0,-3 0 0,9 0 0,-3 0 0,-1 0 0,-2 0 0,2 0 0,1 0 0,4 0 0,-7 0 0,4-1 0,0 1 0,-6-1 0,8 1 0,-6-1 0,-3 0 0,-2 0 0,1 0 0,0 0 0,4 0 0,4 0 0,-11-1 0,6 0 0,1 0 0,-3 0 0,9 0 0,-1 1 0,-1 0 0,-2-1 0,1 0 0,-2 0 179,3 0 1,-2-1 0,0 0-1,-1 0 1,0 0 0,1-1-1,0 1-179,2 0 0,1 0 0,0 0 0,0 0 0,-1 0 0,0 0 0,-1 0 119,0 0 0,-1-1 1,0 1-1,-1 0 1,-1-1-1,0 1 1,0-1-1,-1 0-119,1 0 0,-2 0 0,-2 0 0,1 0 0,-1-1 0,1 1 0,2 0 0,2 0 0,3 1 106,-10-1 1,4 0 0,3 0 0,-2 0-1,-3 0-106,5 0 0,-3 0 0,-1 0 0,-1 0 0,1-1 0,-1 1 0,2 0 0,3 0 0,1 0 0,-1 1 0,1-1 0,1 1 0,0 0 0,2-1 0,-2 1 0,2 0 0,0-1 0,1 1 0,-1 0 0,-2 0 0,2 0 0,-1-1 0,-1 1 0,1 0 0,-1 0 0,2 0 0,2 0 193,-4 0 1,2-1-1,1 1 1,-1 1 0,-2-1-194,0 0 0,-2 0 0,-1 0 0,0 0 0,1 0 0,2 1 0,1-1 0,2 1 0,1 0 0,-1-1 0,-3 1-61,3 0 0,-2 0 1,-2 0-1,0 0 1,0 0-1,2 0 0,3 0 61,-2 1 0,4-1 0,0 1 0,-1-1 0,-3 1 0,1-1 0,-2 0 0,-1 0 0,-2 0 0,-1-1 0,0 1 0,0-1-178,3 1 1,-1 0 0,-1-1 0,0 0 0,0 1 0,0-1 0,0 0 0,1 0 177,-5 0 0,2 0 0,-1-1 0,1 1 0,0 0 0,-2-1 0,0 0 0,6 1 0,-2 0 0,-1 0 0,0 0 0,-1-1 0,2 1 0,1-1 0,2 1 0,2 0 80,-12-2 0,4 1 0,1 0 1,1-1-1,-2 0-80,2 1 0,-1-1 0,-1 1 0,0-1 0,0 0 0,1-1-50,2 1 0,0 0 0,1 0 0,-1 0 0,0-1 0,0 0 50,2 1 0,0-1 0,0 0 0,-1 0 0,0 0 0,2 0 0,0 0 0,0 0 0,1 1 0,1 0 0,0 0 0,-1-1 0,-3 0 0,2 0 0,-4-1 0,-1 0 0,0 0 0,0 0 0,1 0 0,3 0 0,4 1 0,-11-2 0,5 0 0,2 0 0,-4 0-22,6 2 0,-2-1 0,-1 1 0,0-1 0,2 0 1,1 1 21,-7-2 0,3 0 0,1 0 0,-1 0 0,4 2 0,1-1 0,-1 1 0,-3-1 0,0 1 0,-3-1 0,0-1 0,-1 1 0,3 0 0,-2 0 0,1 0 0,1 1 0,-3-2 0,6 2 0,-3 0 0,-2-1 0,2 0 0,1 1 0,5 1 707,-9-1 1,6 0-1,-3 0-707,3 0 0,-3 0 0,1 0 0,3 0 612,-2 0 0,2 0 0,2 0-612,-6-1 0,0-1 454,9 1 0,-2 1 0,5-1-454,5 0 0,3 0 1638,0-1 0,0-1-1456,-12-10 2075,5-7-2257,9 0 0,8 5 0,1-1 0,-6-20 0,9 15 0,1-1 0,2 0 0,2 0 0,0 1 0,1-3 0,-3-10 0,-1-5 0,1 5 0,3 14 0,1 1 849,-6-26 0,2 11-849,8 38 838,0 5-838,-9 16 0,0-3 0,-15 13 0,-3-7 0,11-11 0,-3-13 0,1-33 0,3 0 0,-1-4 0,0 3 0,2-3 0,3-3 0,3-5 0,2 4-382,4 5 0,3 1 382,2 0 0,1-2 0,3 3 0,4 3 0,4 0 0,4-5 0,4-2 0,-2 2 0,1 1 0,0 1 0,2-3 0,3-2 0,-5 4 0,-7 9 0,-2 2 0,4-8 0,-2 1 0,-6 11 0,-2 1 0,0 0 0,1-2 0,4-11 0,0 0 0,-2 10 0,1-2 0,1-3 0,3-4 0,-2 3 0,3 1 0,0 1 0,4-11 0,1-3 0,-5 11 0,0-1 0,-1 0 0,1-2 0,-1-1 0,-1 1-221,0-1 0,0 0 1,-1 0 220,-2 3 0,-1 0 0,-1 1 0,-2-14 0,-2 1 0,0 5 0,0 0 0,-1 2 0,-1 2 0,1 11 0,1 2 0,11-7 0,1 8 0,6 1 0,2 8 1426,5 4-1426,5 1 0,8 4 0,4 2 0,-6 3 0,2 0 0,-9 0 0,2 1 0,8 0 0,6 1 0,-3 0 0,3 1 0,1 1-679,-7-1 0,5 1 0,0 0 0,-3 0 679,2 0 0,-3 0 0,3 1 0,-4-1 0,2 1 0,1 0 0,1 0 0,-4 0 0,2-1 0,0 2 0,1-1 0,0 0 0,2 0 0,1 1 0,0 0 0,1-1 0,0 1 0,-8-1 0,1 0 0,0 0 0,1 0 0,-2 0 0,1 0-656,5 1 1,0 0-1,0 0 1,-1-1 0,-3 0 627,1-1 0,-2 0 0,-1 0 0,1 0 28,-2 0 0,0 0 0,1 0 0,3 0 0,-3-1 0,3 1 0,2-1 0,1 0 0,-2 0 0,-1 0 0,1 1 0,-3-1 0,0 1 0,2-1 0,4 0 0,-8 0 0,3 0 0,3-1 0,1 1 0,1-1 0,-1 1 0,-1-1 0,-3 1 0,-3-1-656,9 0 1,-4 1-1,-2-1 1,1 1 0,3-1 592,-5-1 0,3 1 0,2-1 0,-1 1 0,0-1 0,-2 0 1,-3 0 62,10 1 0,-6-1 0,1 0 0,7-1-365,-13 1 1,3-1 0,4 0 0,1-1 0,1 1 0,0-1 0,-1 1 0,-3-1 0,-3 1 321,2 0 1,-4 0 0,-1-1 0,0 1-1,1-1 1,3 1 42,3-1 0,3 0 0,3 0 0,1-1 0,-1 1 0,-2-1 0,-3 1 0,-5 0-123,7-1 1,-5-1-1,-2 2 1,1-1 122,3 1 0,-1-1 0,1 2 0,0-1 0,-6 1 0,-1 0 0,1 0 0,0 0 0,0 0-43,0 0 1,-1 1 0,1-1 0,0 1 0,0 0 42,2-1 0,0 1 0,0 0 0,1-1 0,-1 1 0,-2 0 0,-1-1 0,1 1 0,0 0 0,3 0 0,-2-1 0,1 1 0,3 0 0,0-1 0,-1 1 0,-2 0 0,-2-1 0,11 1 0,-4-1 0,0 0 0,3 1 0,-5-1 0,2 1 0,2 0 0,0 0 0,-3-1 0,-3 1 0,-1 0 0,-4-1 0,0 1 0,0-1 200,5 0 0,0 0 0,1 0 0,-1 0-200,-1 0 0,0 0 0,0 0 0,-1 0 637,-1 0 0,0-2 1,1 1-1,3 0-637,-3 0 0,5 0 0,1-1 0,0 1 0,-2 0 0,-3-1 0,3 1 0,-3-1 0,-1 1 0,4 0 82,-6-1 1,4 1 0,2 0-1,-1 0 1,-3 0 0,-3 0-83,10 0 0,-4-1 0,0 2 0,1 0 0,1 0 0,4 0 0,-7-1 0,4 0 0,2 0 0,-1 0 0,-2 0 0,1 0 0,-2 1 0,0 0 0,5-1 0,-7 1 0,3-1 0,2 1 0,2-1 0,-1 1 0,-2-1 0,-3 1 0,1 0 0,-3 0 0,-2 0 0,2 0 0,1 1 0,2-1 0,1 1 0,1-1 0,0 0 0,1 1 0,0-1 0,-5 0 0,1 0 0,-1 0 0,1 0 0,0 0 0,1 0 0,-1 1 0,3-1 0,-1 0 0,1 0 0,1 1 0,-1-1 0,0 0 0,0 1 0,-1-1 0,-1 0 0,0 0 0,0 1 0,1-1 0,0 1 0,0-1 0,-1 1 0,2 0 0,0 1 0,1-1 0,-1 1 0,-2-1 0,-1 0 0,-3 1-64,4-1 0,-2 1 0,-3-1 0,1 0 0,2 1 64,1 0 0,0 0 0,2 1 0,0-1 0,0 0 0,1 0 0,-5 0 0,0-1 0,1 1 0,0-1 0,-1 0 0,0 1 0,-2-1 0,7 1 0,-2 0 0,0 0 0,0 0 0,2-1 0,-1 1 0,2-1 0,1 1 0,0-1 0,-1 1 0,-2-1 0,0 0 0,-1 1 0,-1-1 0,0 0 0,0 0 0,-2 0 0,0 0 0,0 0 0,1-1 0,0 1 0,4 0 0,2-1 0,-1 1 0,1-1 0,0 0 0,-1 0 0,0-1 0,1 0 0,-1 1 0,0-1 0,-3 0 0,0 1 0,0-1 0,1 0 0,3 0 0,-5-1 0,3 0 0,2-1 0,0 0 0,0 1 0,-2-1 0,-2 1 0,-1 0 0,-2 0 0,-2 0 0,1 0 0,0 0 0,3 0-191,2-1 1,2 0-1,1 0 1,1 0 0,-1 0-1,-2 0 1,-3 0 190,3 0 0,-4 1 0,-1 0 0,0-1 0,1 1 0,2 0 0,0 0 0,1-1 0,0 1 0,2 1 0,-8-1 0,2 1 0,1 1 0,0-1 0,0 0 0,0 0 0,-2 0 0,2 0 0,-1 0 0,-1 0 0,2 0 0,1 0 0,3 0 0,-7 1 0,3 0 0,2 0 0,2 0 0,0 1 0,0-1 0,0 0 0,-2 0 0,-2 0 0,-4 1-331,7-1 0,-5 0 0,-1 0 0,-1 0 1,2 0-1,2 0 331,0 1 0,2-1 0,2 1 0,1 0 0,0 0 0,0 0 0,-1 0 0,-1 0 0,2 0 0,-1-1 0,0 1 0,0 0 0,-1 0 0,1 0 0,0 0 0,2-1 0,-1 1 0,0 0 0,1 0 0,-1 0 0,1 0 0,1 0 0,-6 0 0,1 0 0,1 0 0,-1 0 0,1 0 0,0-1 0,-1 1 0,0 0 0,0 0 0,1-1 0,-1 1 0,1 0 0,-2-1 0,0 1 0,-1-1 0,-3 0 0,10 0 0,-4 0 0,-1-1 0,1 1 0,5-1 0,-8 1 0,3-1 0,3 0 0,1 0 0,-1 0 0,-1 0 0,-2 0 0,-5 0 0,3 0 0,-4 0 0,-2 0 0,1 0 0,5 1 0,-3-1 0,4 1 0,2-1 0,2 1 0,-1-1 0,-1 1 0,-3 0 0,-5 1-56,9-1 1,-6 1 0,-2 0 0,4-1 55,0 1 0,1 0 0,1 0 0,1 0 0,-1 0 220,1 0 0,1 0 0,-1 0 0,1 0 0,-1 0-220,-2 0 0,1 0 0,-1 0 0,1 0 0,0 0 0,-3 0 0,0 0 0,0 0 0,2 0 0,0 0 0,1 0 11,-1 1 0,3-1 0,1 1 0,0-1 0,-1 1 0,-3-1 0,-3 1-11,7 0 0,-6 0 0,1 0 0,3 0 0,-4 0 0,5 1 0,0 0 0,1 0 0,-2 0 0,-3 0 619,3 0 1,-4 1 0,0 0-1,3-1-619,-5 0 0,3 1 0,1-1 0,0 0 0,0 0 0,-3 0 0,0 0 0,-2 0 0,0 0 0,0-1 0,1 1 0,5 0 0,2-1 0,1 0 0,-3 0 0,-4 0 0,6 0 0,-5 0 0,0 0 0,3-1 0,-1 1 0,-1-1 0,-9 0 0,-1 0 0,1 0 0,9 0 0,3 0 0,-1 0 0,0 0 0,-1 0 0,0 0 0,-3 0 0,0 0 0,-1 0 0,-2 0 0,-1 0 0,-4 0 0,0 0 0,0 0 0,-2 0 0,2 0 0,-1 0 0,2 0 0,2 0 0,6 0 0,5 0 0,-2 0 0,1 0 0,0 0 0,-9 0 0,1 0 0,1 0 0,1 1 0,-1 0 0,1 1 0,5 0 0,0 1 0,1 0 0,-1 0 0,0 1 0,2 0 0,-1 1 0,4 0 0,-2 1 0,-4-1 0,-8-1 0,-4 0 0,3 1 0,11 1 0,4 0 0,-4 1 0,-13-3 0,-2 0 0,0 0 891,14 3 1,-1-1-892,-3-2 0,-3 1 736,-8-2 1,-5 0-737,1-1 3276,-2-1-1607,-6 1-160,-1 0-1509,-2 0 703,4 2-703,-7-1 0,2 2 0,-2 1 0,2 2 0,5 1 0,-2 2 0,5 0 0,6 8 0,-7-5 0,12 9 0,-17-11 0,8 4 0,-14-9 0,1 0 0,-11-6 0,-1-1 0</inkml:trace>
  <inkml:trace contextRef="#ctx0" brushRef="#br0" timeOffset="38250">9863 9168 24575,'-39'16'0,"3"1"0,8-3 0,-5 2 0,1-1 0,-1 2 0,-2 2 0,-5 2 0,-5 3 0,-1 2 0,7-3 0,-2 1 0,0 0 0,1 0-712,6-3 1,0 0 0,0 0-1,-2 2 712,-4 4 0,-2 2 0,-2 1 0,3-1 0,4-2 0,1 1 0,4-1 0,-3 1 0,4-2 0,-2 3 0,-2 0 0,2 0 0,3-3 0,-2 4 0,3-3 0,-1 2 0,-5 4 0,-2 1 0,3 0 0,8-5 0,2 0 0,1-1 217,-5 6 1,3 0-218,1-3 0,4-3 575,-1 3-575,17-24 0,2-5 0,2-2 0,-1 0 0</inkml:trace>
  <inkml:trace contextRef="#ctx0" brushRef="#br0" timeOffset="39131">8305 10079 24575,'-14'26'0,"-1"0"0,-2 12 0,-2 0 0,1 2 0,9-13 0,1-2 0,1-1 0,1 0 0,-3 14 0,3-12 0,4-13 0,2-7 0,17-5 0,20-1 0,15-3 0,-2 1 0,-14 1 0,-1 0 0,5 0-618,4-1 0,8 0 0,1 0 0,-1-1 0,-8 1 618,-5 1 0,-4-1 0,0 1 0,4-1 0,0-1 0,-8 1 0,-4 1 0,-19 0 0,-5 1 0,-2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34:28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10681 5641 24575,'32'0'0,"1"0"0,-1 1 0,5 2 0,2 1 0,8 0 0,1 1 0,-2 0-1093,1 1 1,-3 0 0,3 1 617,-4-1 0,3 1 0,-2-1 0,-2 1 475,-5-2 0,-2 1 0,-1-1 538,17 3 0,-4 0-538,-20-4 0,-2-1 941,22 4-941,-37 6 0,-7 6 0,-1 19 1358,1-5 1,2 6-1359,3-2 0,1 5 0,2 2 0,-1-3 0,-2 1 0,1-2 0,0 3-42,2 0 1,1 4 0,1 0 0,-1-3 41,-1 0 0,0-1 0,0-1 0,-1 2 0,0-1 0,-1 0 0,1-1 0,-1-1 0,-1 1 0,0 2 0,-1-1 0,-2-4 0,-1-4 0,-1-3 0,0 7 0,0 2 0,-1-1 0,-2 0 0,1-8 0,0 1 0,0 11 0,1 1 0,-1-9 0,0 0 0,2 3 0,0 0 0,1 0 0,-1 0 0,2 2 0,1-1 0,-1-1 0,0 0 0,-1 0 0,1-1 0,-1 0 0,0 0 0,-1-2 0,0-1 0,0-1 0,-1-1 0,1-3 0,0 0 0,0-2 0,0-1 0,1 21 0,-3-21 0,1-1 0,-2 4 0,-1 6 0,0-22 608,-3 3-608,1-6 0,-4 3 0,-2 0 0,-11 3 0,-3 4 0,-4 1 0,-13 4 0,14-15 0,-2 0 0,5-3 0,-2 0 0,-14-2 0,-2-1 0,10-3 0,1 0 0,-5 0 0,2 0 0,-17 1 0,20 0 0,13-2 0,4 0 0,4 0 0,3 1 0,0-1 0,-10-8 0,-14-8 0,0 3 0,-1 0 0,-4-4 0,-6 2 0</inkml:trace>
  <inkml:trace contextRef="#ctx0" brushRef="#br0" timeOffset="1784">1853 5023 24575,'-47'1'0,"19"0"0,-2-1 0,-6 1 0,-4 0 0,0 0 0,-2 0 0,1 0 0,-3 0 0,1 0-306,8 0 1,-2 1 0,4-1 305,6 1 0,3 1 301,-15 4-301,9 3 152,2 3-152,3 5 0,0 5 0,9 0 0,1 3 0,2-4 0,2 3 0,-2 6 0,1 4 0,2-2 0,0 5 0,3 0 154,1-5 0,0 2 1,2 1-155,1 3 0,1 1 0,0 1 0,1 4 0,1 2 0,-1 0-278,0 0 1,-1 1-1,1 2 278,1-2 0,-1 3 0,1-1 0,0-3 0,0-5 0,-1-3 0,1 3 0,0-2 0,0 4 0,0 1 0,0-1 0,0-5 0,0 0 0,0-3 0,0 1 0,0 0 0,0 1 0,0 1 0,0-1 0,0 8 0,-1-1 0,0-2 0,1-5 0,-1-1 0,1 1-648,-1 11 1,0 1-1,1-1 648,0-12 0,-1-2 0,2 2 0,0 1 0,0 3 0,1-1 0,0-1 0,-1 0 0,1-2 0,0 2 0,0 8 0,1 3 0,-1-2 0,0-5 0,-1 0 0,0-3 0,0 7 0,0-1-268,-1-8 0,1 1 0,0-3 268,0 0 0,1-4 0,-1-5 0,1-2 0,3 23 716,-2-11-716,2 5 1933,-3-20-1933,0-3 931,0-19-931,8 1 0,11 1 0,16 2 0,-13-2 0,3 0 0,18 0 0,2 1 0,-8 0 0,3 1 0,2 0 0,5 1 0,-5-1 0,-4 1 0,-3 0 0,9 2 0,-5-1 0,-4-1 0,-18-3 0,8-6 0,-12 0 0,12-5 0,-9 4 0,-3-1 0,-7 4 0,-2 0 0</inkml:trace>
  <inkml:trace contextRef="#ctx0" brushRef="#br0" timeOffset="4865">11604 13311 24575,'3'-20'0,"0"1"0,1-7 0,-1-5 0,0-5 0,0-2 0,-1 2 0,-1-1 0,1-13 0,-1 11 0,0 1 0,0-8 0,1-3 0,1 4 0,-1 19 0,1-2 0,0-5 0,0 1 0,1 2 0,0-1 0,-1-6 0,1-5 0,-1 2 0,0 0 0,-1-1 0,0 2 0,0-4 0,-1-1 0,0 4-180,-1 5 1,0 4-1,-1-4 180,-1-10 0,-1-6 0,-1 0 0,1 4 0,-1 8 0,1 3 0,-2-4 0,1 1 0,-2-4 0,-1-2 0,1 2 0,1 4-623,-1-1 0,1 4 1,0-2 622,-2-11 0,-1-2 0,1 5 0,1 4 0,1 2 0,1-1 0,0-1 0,0 7 0,1-2 0,0 2 0,0-6 0,0-1 0,0 8 0,0-1 0,0 0 0,-2-13 0,1 0 0,1 14 0,0-1 0,1 1 0,-1 0 0,0 1 0,1-1 0,-1-8 0,1-1 0,0 4 0,0 2 0,0 2-73,-1-14 0,0 0 73,1 16 0,0 1 0,-1-14 0,-1 0 0,2 10 0,0 0 0,-2-11 0,0 1 0,1 11 0,-1 0 0,1 1 0,-1-1 926,1 3 1,-2-3-927,-1-6 0,-3-3 0,1 2 0,0 2 0,0 0-362,-3-3 0,-1-2 0,1 5 362,-1 6 0,0 2 0,-8-11 0,0 0 0,7 12 0,1 1 0,-6-6 0,0 2 0,2-3 661,-3 1-661,1 4 0,1 7 0,-1 0 0,-8-8 0,5 9 0,-1 1 0,-13-5 562,13 13 1,-3-1-563,-5 1 0,-4-1 0,0 2 0,-8-4 0,-4 0-636,6 3 0,-4-1 1,0 1-1,3 1 636,8 4 0,1 0 0,0 1 0,-8-3 0,-1 0 0,5 2 0,9 4 0,4 1 0,-17-1 0,3 5 0,10 2 0,-11 2 0,19-1 2543,0 1-2543,11-3 0,0 2 0,5-2 0,-1 1 0</inkml:trace>
  <inkml:trace contextRef="#ctx0" brushRef="#br0" timeOffset="6829">1963 8657 24575,'-13'0'0,"-7"-2"0,-5 1 0,0 0 0,-1 0 0,-20 0 0,-2 1 0,-1 1 0,16-1 0,0 2 0,-8 2 0,-5 3 0,4 1 0,-2 4 0,3 2 0,8-4 0,1 2 0,0 1 0,3 5 0,0 1 0,4 0 0,0 3 0,1 1 0,-6 7 0,0 2 0,7-2 0,-1 1 0,1 2 0,-3 4 0,0 2 0,0 1-298,5-8 0,1 0 0,-1 1 1,1 2 297,0 3 0,-1 3 0,1 1 0,1 0 0,2-2-820,1-2 1,3-2 0,1 1 0,-1 2 776,0 1 0,-1 2 0,0 1 0,1-1 0,1-1 43,1 2 0,2-1 0,-1-1 0,1 1 0,-1 0 0,0 1 0,0-1 0,0 1 0,1-1 0,0 0 0,-1 1 0,1-1 0,0 0 0,-1 1 0,1-1 0,1 1 0,0-1 0,0-1 0,2 1 0,-1 3 0,2-1 0,1 2 0,0 1 0,1 0 0,0-2 0,0 2 0,1-2 0,0 0 0,0 2 0,1-4 0,0 2 0,1 0 0,-1 1 0,1-1 0,0-1 0,0 0 0,0 0 0,0-1 0,0-1 0,0-1 0,0-2 0,1 0 0,-1 2 0,0 6 0,0 3 0,0-2 0,0-3-475,1-3 0,-1-2 1,0-2 474,0-1 0,0-1 0,0 2 0,0 9 0,0 3 0,0-2 0,0-11 0,0-1 0,0 2 0,0 5 0,-1 3 0,1 0 0,-1-4 0,1 8 0,0-1 0,0-12 0,0 4 0,0 0 0,0-5 0,1 9 0,2-2 0,1 4 0,1 3 0,0-3 0,3-3 0,0-2 0,-1-6 0,0 2 0,2-1 0,2-3 0,1 0 0,2 0 0,1-2 0,2-1 0,1 0 0,-2 0 0,1-1 0,3-1 0,6-1 0,4-1 0,-2-4 0,-1-5 0,0-3 269,11 5 0,0-2-269,-9-6 0,1-1 0,13 5 0,1-1 0,-9-3 0,2 1 1088,2 0 1,5 1 0,-4-1-1089,4 3 0,-3 0 0,3-1 0,-3-1 0,-15-3 0,-4-2 1801,-5 0-1801,-12-7 0,-1 1 0,-1-3 469,11-3-469,1-3 8,15-4 0,-17 4 0,0 1 1</inkml:trace>
  <inkml:trace contextRef="#ctx0" brushRef="#br0" timeOffset="28614">0 8392 24575,'27'2'0,"1"0"0,6 2 0,5 1 0,3 0 0,-1 0 0,4 1 0,-1-1 0,7 1-469,-9 0 1,6 1 0,3 1 0,2 0 0,0 0 0,-2 0 0,-4-1-188,2-1 1,-4 0-1,0-1 1,0 1 0,2 0 186,-5 1 1,2-1 0,0 2 0,1-1 0,0 0 0,0 1 0,0-1 337,0-1 1,0 1 0,0 0-1,0 0 1,1-1 0,-1 1-1,1 0 131,-1-1 0,1 1 0,0 0 0,-1-1 0,1 1 0,-1 0 0,1 0 0,-2 0 0,1 0 0,-1 0 0,0 0 0,0 0 0,1 0 0,0-1 0,3 1 0,1-1 0,1 0 0,0 0 0,-2 0 0,-2-1 0,-4 0 0,6 0 0,-6-1 0,0 1 0,3-1 0,-1 0 0,3 0 0,1 1 0,1-1 0,-2 0 0,-4-1 0,1 0 0,-4-1 0,-1 0 0,5 0 0,-3 0 0,3 0 0,2 0 0,0 0 0,-3-1 0,-3 0 0,10 0 0,-4-1 0,1 0 0,-3 0 0,1 0 0,0 0 0,0 0 114,-5-1 0,0 0 0,-2 0 0,0 0-114,2-1 0,-1 1 0,2 0-266,-3 0 0,2 0 0,-1 1 0,-1-1 266,0 0 0,-2 0 0,0 0 0,3 0 0,-1 0 0,0 1 0,0-1 0,0 0 0,-1-1 0,3 1 0,0-1 0,0 1 0,2-1 0,1 0 0,3 1 0,-4 1 0,5 0 0,1 1 0,-1 0 0,-2-1 0,0 1 0,-2 0 0,0 1 0,3-1 255,-7 0 1,3 0 0,2 0 0,-1 0 0,-1 0 0,-2 1-256,7 0 0,-2 1 0,-1-1 0,0 0 0,-1-1 0,-1 0 0,1-1 0,3 1 0,-2 0 0,3 1 0,1-1 0,1 1 0,-1 0 0,-4-1 0,6 0 0,-4 0 0,1 0 0,5 0 0,-7 0 0,4 0 0,3 0 0,1 0 0,-1 0 0,-2 0 0,-5 0 0,5-1 0,-4 1 0,-1 0 0,3-1 0,-8 0 0,2 1 0,1-1 0,0 0 0,0-1 0,0 1 96,5 0 0,1-1 1,0 0-1,-1 0 0,2-1-96,-7 0 0,0 0 0,1-1 0,0 0 0,0 0 0,0 0 0,0 0 0,0 1 0,0-1 0,0 0 0,0 0 0,-1 0 0,6-2 0,-1 0 0,0 0 0,0-1 0,1 0 0,-6 1 0,0-1 0,0 1 0,0-1 0,1 0 0,-1 0 0,1-1 0,1 1 0,-1-1 0,0 0 0,1 0 0,-1 1 0,2-1 0,1 0 0,-1 0 0,1 1 0,0-2 0,1 1 0,-3 0 0,2-1 0,1 0 0,-1-1 0,0 1 0,-3 1 0,-2 0-259,8-2 1,-3 2-1,-2 0 1,4-1 258,-9 2 0,2-1 0,0 0 0,1 0 0,0 0 0,-1 1 0,6 0 0,1 1 0,-2-1 0,1 1 0,-2 1 0,-4 0 0,-1 0 0,0 0 0,0 1 0,2-1 0,-3 1 0,2 0 0,0-1 0,1 1 0,0 0 0,1 0 0,1 1 0,0 0 0,1 1 0,1 0 0,0-1 0,1 1 0,-2 0 0,2 0 0,1 0 0,0 0 0,0 0 0,-2 0 0,0 0 0,2 1 0,-3-1 0,0 0 0,1 1 0,1-1 0,2 1 0,-6 0 0,2 0 0,2 0 0,1 0 0,0 0 0,0 1 0,-3-1 0,-2 0 0,-3 0-299,6 0 0,-4 0 0,-2 0 0,0 1 1,3-1 298,2 0 0,2 1 0,1-1 0,0 1 0,0-1 0,-4 0 0,0 0 0,-1 0 0,-2 0 0,-1 0 0,1 0 0,5 0 0,0 0 0,0 0 0,1 0 0,-6 0 0,1 0 0,1 0 0,-1 0 0,-1 0 0,5 0 0,-2 0 0,0 0 0,1 0 246,2 0 1,0 1-1,2-1 1,2 0-247,-7 1 0,3-1 0,1 1 0,0-1 0,0 1 0,-4-1 0,-1 1 0,-3-1 0,0 1 0,1-1 0,2 1-192,-2 0 0,3-1 0,2 1 1,0-1-1,-1 1 0,-2 0 0,-3-1 192,8 1 0,-3-1 0,-2 1 0,1 0 0,3-1 0,0 0 0,1 1 0,1-1-7,-3 1 1,1-1 0,1 1 0,-1 0-1,-2-1 7,-1 1 0,-2-1 0,0 1 0,3-1 146,1 0 1,4 1 0,0 0-1,-2-1 1,-4 0-147,0 1 0,-3-1 0,0 0 333,7 1 0,1-1 1,-8-1-334,-14 1 0,-5 0 3144,13 0-3144,-33-2 819,-14-16 0,7 12 0,-8-11 0</inkml:trace>
  <inkml:trace contextRef="#ctx0" brushRef="#br0" timeOffset="29664">13838 4912 24575,'-5'16'0,"-1"7"0,4 20 0,0 9 0,0-7 0,1 6-656,1-10 1,0 5-1,1 4 1,-1-1 0,1-2-165,-1 0 1,0-2 0,1 0 0,-1 3 492,1-8 0,-1 2 0,1 1 1,0 1-1,-1 0 0,1 1 241,0-2 0,0 1 0,0 1 0,0 0 1,0 0-1,-1 0 0,1 0 86,0 0 0,0 0 0,0 0 0,0 0 0,-1 0 0,1 0 0,0-1 0,1 1 0,-1 0 0,0-1 0,1 1 0,-1-1 0,0-1 0,0-1 0,1 11 0,-1-1 0,0-1 0,0-3 0,0-4 0,1 5 0,-1-5 0,1-2 0,0-1 0,0-2 0,-1 1 601,1 1 0,0 0 0,0-1-601,-1 1 0,1 0 0,-1-2 0,1 8 0,-1-1 0,-2 3 0,0-6 0,1-11 0,-1 5 0,1-12 3276,0-8-2493,0 4 2471,0-13-3254,-2-2 0,2-6 0,-2-2 0</inkml:trace>
  <inkml:trace contextRef="#ctx0" brushRef="#br0" timeOffset="31698">255 7691 24575,'1'4'0,"4"-12"0,4-16 0,-2 0 0,0-3 0,2-10 0,-1-3-1214,1-7 1,0-2 1213,-4 12 0,0-2 0,0-4 0,-1 6 0,-1-4 0,0-2 0,0 0 0,0 2 0,-1-2 0,0 1 0,-1-1 0,0-4 0,0 7 0,0-3 0,0-3 0,0 0 0,-1 1 0,1 1 0,-1 3-583,0-8 0,-1 3 0,1 1 1,-1-3 582,1 4 0,-1-2 0,0-1 0,0 0 0,1 1 0,-1 0 0,0 0 0,0 1 0,0 0 0,0-1 0,0 2 0,1 0 0,0 0 0,-1 0 0,1 1 0,-1 1 0,0 0 0,1 0 0,-1 1 0,1 1 0,0-5 0,0 0 0,1 2 0,1 4-450,0-8 0,2 3 450,0-2 0,2-2 0,0 7 0,2-2 0,0 3 0,1-4 0,0 1 0,1-1 0,0-4 0,0 6 0,-1 9 0,0 1 0,1-8 0,0 1 0,-1 6 0,1 2 0,-1 8 0,0 0 1471,11-21-1471,19 18 0,-3 19 0,8 3 0,-1 0 0,-4 0 0,0 0 0,2 0 323,5 1 1,2 1-1,3 0 1,1 1-324,-4 1 0,2 1 0,0-1 0,0 2 0,-1-1-656,-6 0 1,-1 0-1,0 0 1,1 0 0,3 1 552,-5-1 0,3 1 1,1 0-1,1-1 1,0 1-1,-1 0 1,-2 1-445,0-1 1,-1 1 0,-1-1 0,0 1 0,0 0 0,2-1 441,3 1 0,0-1 0,1 0 0,1 1 0,-1-1 0,1 1 105,-1 0 0,0 1 0,1 0 0,-1 0 0,1-1 0,1 1-452,-5-2 0,0 1 1,1-1-1,0 0 0,0 1 1,1-1-1,-1 1 452,0 0 0,0 0 0,-1 1 0,1 0 0,1 0 0,0-1 0,2 1 0,-3-1 0,1-1 0,1 1 0,1 0 0,0 0 0,0-1 0,0 1 0,-1 0 0,-1 0 0,0 0 0,-1 0 0,0 0 0,-1 0 0,1 0 0,0 0 0,2 1 0,2-1 0,-6 0 0,1 0 0,1 0 0,2 0 0,0 0 0,1 0 0,0 0 0,-1 0 0,0 0 0,-1 0 0,-1 0 0,-3-1 0,9 2 0,-2-1 0,-2 0 0,-1 0 0,0 0 0,1 0 0,3 1 0,2-1 0,-9 0 0,3 0 0,1 1 0,2-1 0,1 1 0,1 0 0,-1-1 0,1 1 0,-2-1 0,0 0 0,-2 1 0,-1-1 0,-3-1-217,9 1 0,-3 0 1,-1 0-1,-2-1 0,-1 0 1,1 0-1,1 1 0,3-1 217,-5 1 0,2-1 0,1 1 0,0 0 0,1 0 0,0 0 0,-1 0 0,0-1 0,0 0 0,-2 0 0,0 0 0,0-1 0,-1 0 0,0 0 0,-1 0 0,1-1 0,-1 1 0,0-1 0,0 1-50,6 0 1,-1-1 0,-1 1 0,1 0 0,0-1 0,-1 1 0,1-1 0,-1 1 49,0-1 0,0 1 0,-1-1 0,0 0 0,1 1 0,-1-1 0,1 0 0,1 0-30,-1 0 0,1 0 0,2 0 0,-1 0 0,1 0 0,-2 0 0,-2-1 0,-2 1 0,-3 0 30,7 0 0,-5 0 0,-2 0 0,1 0 0,3 0 162,-3 0 1,2-1 0,1 1 0,0-1 0,1 1-1,0-1 1,-2 0-163,3 0 0,0 0 0,-1 0 0,0 0 0,1-1 0,0 1 0,-3 0 0,-1 1 0,1-1 0,0 0 0,0 1 0,1-1 0,-1 0 0,2 0 0,1 0 0,-1 0 0,1 0 0,0 0 0,1 0 0,-1 1 0,-2-1 0,0 1 0,1 0 0,0 0 0,0 0 0,-2 0 0,0 0 0,-3 0 75,3 0 1,-3 0 0,-2 1 0,1-1 0,0 1-1,2-1-75,0 1 0,1-1 0,1 0 0,1 0 0,-1 1 0,-1-1 0,-1 0 0,1 1 0,-2-1 0,0 1 0,-1-1 0,0 1 0,0-1 0,3 0 0,-1 1 0,1-1 0,-1 0 0,1 0 137,6 1 1,0-1 0,0 1-1,1 0 1,-2-1-138,-5 0 0,0 0 0,-1 0 0,1 1 0,0-1 0,-2 0 0,1 1 0,1-1 0,-1 1 0,0-1 0,-1 0 0,2 1 0,0-1 0,-2 0 0,1 0 0,1 0 489,3 1 0,2 0 1,-1 0-1,0-1 0,-1 2-489,-6-1 0,-2 0 0,0 0 0,2 1 0,4 0 0,-4-1 0,4 1 0,2 1 0,1-1 0,0 0 0,0 1 0,-3-1 0,-2 0-316,7 1 1,-3 0-1,-2-1 1,1 1-1,3 0 316,-3-1 0,3 1 0,1 0 0,0 0 0,-1-1 0,-3 1 0,-5-1 0,1 1 0,-4 0 0,-2-1 0,1 1 508,4 0 0,1 0 0,0 0 0,2 0-508,-2 1 0,2-1 0,1 1 0,-1 0 0,-3-1 0,-1 0 0,-2 0 0,-1 0 0,3 0 0,4 0 0,4 1 0,0-2 0,-3 1 0,-8-1 0,0 0 0,-5-1 1558,9 0 0,-8-1-1558,-22 0 255,-9 14 0,-2-10 1,1 10-1</inkml:trace>
  <inkml:trace contextRef="#ctx0" brushRef="#br0" timeOffset="33550">14746 10978 24575,'-13'31'0,"1"0"0,-6 13 0,2-2 0,-3 2-971,4-11 1,-2-1 970,-5 3 0,-2 1 0,-2 1 0,-3 2 0,-4-3 0,-3 0 0,-1-2 0,9-9 0,1-2 0,-6 0 0,-3-2 0,-6 1 0,-2-1 0,-1-2 0,4-3-820,2-4 1,2-4 0,-1-1 0,-2 0 695,-2 1 0,-2-1 1,-2 1-1,0-2 1,1-2 123,-1-3 0,0-1 0,0-2 0,1 0 0,2 0-199,-4 1 1,3-1-1,0-1 1,1 1 198,1-1 0,-1 0 0,2-1 0,4 1 0,-8 0 0,10-1 0,15 2 0,13 2 0,6 0 0</inkml:trace>
  <inkml:trace contextRef="#ctx0" brushRef="#br0" timeOffset="34300">13175 11487 24575,'-31'18'0,"4"-2"0,0 1 0,-13 9 0,14-8 0,-1 1 0,-9 9 0,11-6 0,4-4 0,11-3 0,8-4 0,0 7 0,13 28 0,6-4 0,-2-9 0,7 3 0,3-9 0,6 1 0,2-1 0,-3-2 0,7 8 0,1-2-428,-8-8 1,4 2 0,-1-1 0,-5-4 427,1-2 0,-4-5 0,9 5 0,-12-6 0,-12-8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0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85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81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15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09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22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42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96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29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07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55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03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90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53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38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61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9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0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2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84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09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906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487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35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5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8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581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222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69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2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1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692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000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25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543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910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418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698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558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864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78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8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09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27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906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417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098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70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24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704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709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2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3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668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684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56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713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596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613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468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47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117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7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669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070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61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706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129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43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927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973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927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254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15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204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2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76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6 – Data Transformation with </a:t>
            </a:r>
            <a:r>
              <a:rPr lang="en-US" sz="1400" i="1" dirty="0" err="1">
                <a:solidFill>
                  <a:srgbClr val="0000FF"/>
                </a:solidFill>
              </a:rPr>
              <a:t>dplyr</a:t>
            </a:r>
            <a:r>
              <a:rPr lang="en-US" sz="1400" i="1" dirty="0">
                <a:solidFill>
                  <a:srgbClr val="0000FF"/>
                </a:solidFill>
              </a:rPr>
              <a:t> – 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bradleyboehmke/data_wrangl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bradleyboehmke/data_wrangli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.tidyverse.org/reference/pivot_wider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rebeccabarter.com/blog/2019-08-19_purrr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beccabarter.com/blog/2019-08-19_purrr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customXml" Target="../ink/ink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NULL"/><Relationship Id="rId4" Type="http://schemas.openxmlformats.org/officeDocument/2006/relationships/customXml" Target="../ink/ink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NUL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tiff"/><Relationship Id="rId4" Type="http://schemas.openxmlformats.org/officeDocument/2006/relationships/image" Target="../media/image100.tif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NULL"/><Relationship Id="rId4" Type="http://schemas.openxmlformats.org/officeDocument/2006/relationships/customXml" Target="../ink/ink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3469" y="4859396"/>
            <a:ext cx="9131469" cy="196429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6: Data Transformation with </a:t>
            </a:r>
            <a:r>
              <a:rPr lang="en-US" dirty="0" err="1">
                <a:solidFill>
                  <a:srgbClr val="FF0000"/>
                </a:solidFill>
              </a:rPr>
              <a:t>dplyr</a:t>
            </a:r>
            <a:r>
              <a:rPr lang="en-US" dirty="0">
                <a:solidFill>
                  <a:srgbClr val="FF0000"/>
                </a:solidFill>
              </a:rPr>
              <a:t> – Part 2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9154151-19E9-CA56-B0A6-47BF126EE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Right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Screenshot 2017-08-23 10.08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090" y="4169305"/>
            <a:ext cx="3150000" cy="1800000"/>
          </a:xfrm>
          <a:prstGeom prst="rect">
            <a:avLst/>
          </a:prstGeom>
        </p:spPr>
      </p:pic>
      <p:pic>
        <p:nvPicPr>
          <p:cNvPr id="6" name="Picture 5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7" name="Picture 6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8" name="Picture 7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408334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20734" y="4476446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4"/>
            <a:endCxn id="10" idx="0"/>
          </p:cNvCxnSpPr>
          <p:nvPr/>
        </p:nvCxnSpPr>
        <p:spPr>
          <a:xfrm flipH="1">
            <a:off x="5302956" y="3682999"/>
            <a:ext cx="2387600" cy="79344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67222" y="607898"/>
            <a:ext cx="31401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right_join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26003721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AF8C-12CA-2343-A2B7-3D37E5E3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(3) – eirgrid17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2D11F-1193-8443-8488-082388A6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EF2190B-23EC-4744-9669-49BCB506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356"/>
            <a:ext cx="12192000" cy="418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066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7373E7-C576-5941-AC2A-EDEB63CA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- Samples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B95038-A215-CB42-B32A-360C6F1B0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Weather (Pick 3 stations)</a:t>
            </a:r>
          </a:p>
          <a:p>
            <a:pPr lvl="1"/>
            <a:r>
              <a:rPr lang="en-US" dirty="0"/>
              <a:t>West v East v South, is there a difference in annual rainfall, temperature?</a:t>
            </a:r>
          </a:p>
          <a:p>
            <a:r>
              <a:rPr lang="en-US"/>
              <a:t>Overall</a:t>
            </a:r>
          </a:p>
          <a:p>
            <a:pPr lvl="1"/>
            <a:r>
              <a:rPr lang="en-US"/>
              <a:t>What </a:t>
            </a:r>
            <a:r>
              <a:rPr lang="en-US" dirty="0"/>
              <a:t>is the driest month of the year?</a:t>
            </a:r>
          </a:p>
          <a:p>
            <a:pPr lvl="1"/>
            <a:r>
              <a:rPr lang="en-US" dirty="0"/>
              <a:t>Association between atmospheric pressure and rainfall?</a:t>
            </a:r>
          </a:p>
          <a:p>
            <a:r>
              <a:rPr lang="en-US" dirty="0"/>
              <a:t>Energy</a:t>
            </a:r>
          </a:p>
          <a:p>
            <a:pPr lvl="1"/>
            <a:r>
              <a:rPr lang="en-US" dirty="0"/>
              <a:t>Association between average temperature and energy demand?</a:t>
            </a:r>
          </a:p>
          <a:p>
            <a:pPr lvl="1"/>
            <a:r>
              <a:rPr lang="en-US" dirty="0"/>
              <a:t>Which weather station’s average wind speed produces the best linear model for wind energy generated.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274ECF-97A9-A84C-897C-2B285CE5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02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08-23 10.23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755" y="4065412"/>
            <a:ext cx="2943578" cy="2120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Full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7" name="Picture 6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8" name="Picture 7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408334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961248" y="4365156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12067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4"/>
            <a:endCxn id="10" idx="0"/>
          </p:cNvCxnSpPr>
          <p:nvPr/>
        </p:nvCxnSpPr>
        <p:spPr>
          <a:xfrm flipH="1">
            <a:off x="5243470" y="3682999"/>
            <a:ext cx="2447086" cy="6821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4"/>
            <a:endCxn id="10" idx="0"/>
          </p:cNvCxnSpPr>
          <p:nvPr/>
        </p:nvCxnSpPr>
        <p:spPr>
          <a:xfrm>
            <a:off x="3694290" y="3682999"/>
            <a:ext cx="1549181" cy="6821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67223" y="607898"/>
            <a:ext cx="294939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full_join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141971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842C-CBFC-FD43-B860-F5F5AAAE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Aimsir17 – common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8427D-49C4-D848-9CA7-7F0D81DB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B3A8875-EFD5-6A41-8416-F9C30A0A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35" y="1564105"/>
            <a:ext cx="5875344" cy="471242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74A72AF-861E-E549-A3A2-CA9EC683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57" y="1416963"/>
            <a:ext cx="5550187" cy="50498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9DC799-A6A3-F546-ACCA-C2159BE9382E}"/>
              </a:ext>
            </a:extLst>
          </p:cNvPr>
          <p:cNvSpPr/>
          <p:nvPr/>
        </p:nvSpPr>
        <p:spPr>
          <a:xfrm>
            <a:off x="6697557" y="2286001"/>
            <a:ext cx="5225738" cy="1142999"/>
          </a:xfrm>
          <a:prstGeom prst="rect">
            <a:avLst/>
          </a:prstGeom>
          <a:solidFill>
            <a:srgbClr val="FFC000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E3BC78-5415-EA4D-952B-A718D49338CF}"/>
              </a:ext>
            </a:extLst>
          </p:cNvPr>
          <p:cNvSpPr/>
          <p:nvPr/>
        </p:nvSpPr>
        <p:spPr>
          <a:xfrm>
            <a:off x="268704" y="2721814"/>
            <a:ext cx="5674895" cy="1320797"/>
          </a:xfrm>
          <a:prstGeom prst="rect">
            <a:avLst/>
          </a:prstGeom>
          <a:solidFill>
            <a:srgbClr val="FFC000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1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6.1 – </a:t>
            </a:r>
            <a:r>
              <a:rPr lang="en-US" b="1" dirty="0" err="1">
                <a:solidFill>
                  <a:srgbClr val="008000"/>
                </a:solidFill>
              </a:rPr>
              <a:t>left_join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October 2017, filter all observations for mace head</a:t>
            </a:r>
          </a:p>
          <a:p>
            <a:r>
              <a:rPr lang="en-US" dirty="0"/>
              <a:t>Create hourly observations (mean) of wind energy generated</a:t>
            </a:r>
          </a:p>
          <a:p>
            <a:r>
              <a:rPr lang="en-US" dirty="0"/>
              <a:t>Join the data sets</a:t>
            </a:r>
          </a:p>
          <a:p>
            <a:r>
              <a:rPr lang="en-US" dirty="0"/>
              <a:t>Plot the wind speed v wind energy generated, and add a model (also use jitter to show more points)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F06FC-CDF4-274D-9C54-CD881B2B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486" y="1558896"/>
            <a:ext cx="5255914" cy="47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2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(3) Filtering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 observations in the same way as mutating joins, but affect the observations, not the variables</a:t>
            </a:r>
          </a:p>
          <a:p>
            <a:r>
              <a:rPr lang="en-US" dirty="0"/>
              <a:t>Two types:</a:t>
            </a:r>
          </a:p>
          <a:p>
            <a:pPr lvl="1"/>
            <a:r>
              <a:rPr lang="en-US" dirty="0" err="1">
                <a:solidFill>
                  <a:srgbClr val="0000FF"/>
                </a:solidFill>
              </a:rPr>
              <a:t>semi_join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x,y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/>
              <a:t>keeps all observations in x that have a match in y</a:t>
            </a:r>
          </a:p>
          <a:p>
            <a:pPr lvl="1"/>
            <a:r>
              <a:rPr lang="en-US" dirty="0" err="1">
                <a:solidFill>
                  <a:srgbClr val="0000FF"/>
                </a:solidFill>
              </a:rPr>
              <a:t>anti_join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x,y</a:t>
            </a:r>
            <a:r>
              <a:rPr lang="en-US" dirty="0">
                <a:solidFill>
                  <a:srgbClr val="0000FF"/>
                </a:solidFill>
              </a:rPr>
              <a:t>)</a:t>
            </a:r>
            <a:r>
              <a:rPr lang="en-US" dirty="0"/>
              <a:t>, drops all observations in x that have a match in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18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08-23 12.0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13" y="3905956"/>
            <a:ext cx="2531195" cy="171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Semi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44066" y="4024891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6" y="3697112"/>
            <a:ext cx="1972732" cy="32777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3" y="607898"/>
            <a:ext cx="31425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semi_join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08" y="5967336"/>
            <a:ext cx="6738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i="1" dirty="0">
                <a:solidFill>
                  <a:srgbClr val="0000FF"/>
                </a:solidFill>
              </a:rPr>
              <a:t>keeps all observations in x that have a match in y</a:t>
            </a:r>
          </a:p>
        </p:txBody>
      </p:sp>
    </p:spTree>
    <p:extLst>
      <p:ext uri="{BB962C8B-B14F-4D97-AF65-F5344CB8AC3E}">
        <p14:creationId xmlns:p14="http://schemas.microsoft.com/office/powerpoint/2010/main" val="2738726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7-08-23 12.11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66" y="4270026"/>
            <a:ext cx="2240071" cy="993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Anti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19511" y="3897895"/>
            <a:ext cx="564445" cy="1591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7" y="3697111"/>
            <a:ext cx="1648177" cy="20078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2" y="607898"/>
            <a:ext cx="30331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anti_join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  <p:sp>
        <p:nvSpPr>
          <p:cNvPr id="3" name="Rectangle 2"/>
          <p:cNvSpPr/>
          <p:nvPr/>
        </p:nvSpPr>
        <p:spPr>
          <a:xfrm>
            <a:off x="3136125" y="5622668"/>
            <a:ext cx="6346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</a:rPr>
              <a:t>drops all observations in x that have a match in y</a:t>
            </a:r>
          </a:p>
        </p:txBody>
      </p:sp>
    </p:spTree>
    <p:extLst>
      <p:ext uri="{BB962C8B-B14F-4D97-AF65-F5344CB8AC3E}">
        <p14:creationId xmlns:p14="http://schemas.microsoft.com/office/powerpoint/2010/main" val="170814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D5E472-9995-0A4D-B5FB-F592567D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Challenge 6.2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F5BBE8-06D5-8243-A82D-02F059DD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relationship between minimum daily temperature and maximum daily electricity demand</a:t>
            </a:r>
          </a:p>
          <a:p>
            <a:r>
              <a:rPr lang="en-US" dirty="0"/>
              <a:t>Use three weather stations as examples: BELMULLET, DUBLIN AIPRORT and VALENTIA OBSERVATORY.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98874-10AB-E34A-9CCD-300E3C3D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E97CD9-B028-0448-B069-627279DA801B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77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(4) Tidy Data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data tidying?</a:t>
            </a:r>
          </a:p>
          <a:p>
            <a:pPr lvl="1"/>
            <a:r>
              <a:rPr lang="en-US" dirty="0"/>
              <a:t>Structuring datasets to facilitate analysis</a:t>
            </a:r>
          </a:p>
          <a:p>
            <a:r>
              <a:rPr lang="en-US" dirty="0"/>
              <a:t>The tidy data standard is designed to:</a:t>
            </a:r>
          </a:p>
          <a:p>
            <a:pPr lvl="1"/>
            <a:r>
              <a:rPr lang="en-US" dirty="0"/>
              <a:t>Facilitate initial exploration and analysis of data</a:t>
            </a:r>
          </a:p>
          <a:p>
            <a:pPr lvl="1"/>
            <a:r>
              <a:rPr lang="en-US" dirty="0"/>
              <a:t>Simplify the development of data analysis tools that work well together</a:t>
            </a:r>
          </a:p>
          <a:p>
            <a:r>
              <a:rPr lang="en-US" dirty="0"/>
              <a:t>Principles closely related to relational algebra (</a:t>
            </a:r>
            <a:r>
              <a:rPr lang="en-US" dirty="0" err="1"/>
              <a:t>Codd</a:t>
            </a:r>
            <a:r>
              <a:rPr lang="en-US" dirty="0"/>
              <a:t> 1990)</a:t>
            </a:r>
          </a:p>
          <a:p>
            <a:r>
              <a:rPr lang="en-US" dirty="0"/>
              <a:t>Related packages: </a:t>
            </a:r>
            <a:r>
              <a:rPr lang="en-US" dirty="0" err="1"/>
              <a:t>tidyr</a:t>
            </a:r>
            <a:r>
              <a:rPr lang="en-US" dirty="0"/>
              <a:t>, ggplot2, </a:t>
            </a:r>
            <a:r>
              <a:rPr lang="en-US" dirty="0" err="1"/>
              <a:t>dplyr</a:t>
            </a:r>
            <a:endParaRPr lang="en-US" dirty="0"/>
          </a:p>
        </p:txBody>
      </p:sp>
      <p:pic>
        <p:nvPicPr>
          <p:cNvPr id="5" name="Picture 4" descr="data-science-explore.png">
            <a:extLst>
              <a:ext uri="{FF2B5EF4-FFF2-40B4-BE49-F238E27FC236}">
                <a16:creationId xmlns:a16="http://schemas.microsoft.com/office/drawing/2014/main" id="{8B5520BE-7776-A44B-92BD-70C9CB65B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47269"/>
            <a:ext cx="5528705" cy="20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4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tidy data? (Wickham et al. p150)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 to picking one consistent way of storing data. Easier to learn tools that work with tidy data because they have a underlying uniformity</a:t>
            </a:r>
          </a:p>
          <a:p>
            <a:r>
              <a:rPr lang="en-US" dirty="0"/>
              <a:t>Specific advantage to placing variables in columns because it allows R’s </a:t>
            </a:r>
            <a:r>
              <a:rPr lang="en-US" dirty="0" err="1"/>
              <a:t>vectorised</a:t>
            </a:r>
            <a:r>
              <a:rPr lang="en-US" dirty="0"/>
              <a:t> functions to shine.</a:t>
            </a:r>
          </a:p>
          <a:p>
            <a:r>
              <a:rPr lang="en-US" dirty="0" err="1"/>
              <a:t>dplyr</a:t>
            </a:r>
            <a:r>
              <a:rPr lang="en-US" dirty="0"/>
              <a:t>, ggplot2 designed to work with tidy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5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929046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b="1" i="0" kern="1200" dirty="0" err="1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b="1" i="0" kern="1200" dirty="0">
                        <a:solidFill>
                          <a:srgbClr val="0432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a Tidy 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variable must have its own column</a:t>
            </a:r>
          </a:p>
          <a:p>
            <a:r>
              <a:rPr lang="en-US" dirty="0"/>
              <a:t>Each observation must have its own row</a:t>
            </a:r>
          </a:p>
          <a:p>
            <a:r>
              <a:rPr lang="en-US" dirty="0"/>
              <a:t>Each value must have its own cell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4038600" cy="2125133"/>
          </a:xfrm>
        </p:spPr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Put every dataset in a </a:t>
            </a:r>
            <a:r>
              <a:rPr lang="en-US" i="1" dirty="0" err="1">
                <a:solidFill>
                  <a:srgbClr val="0000FF"/>
                </a:solidFill>
              </a:rPr>
              <a:t>tibble</a:t>
            </a:r>
            <a:endParaRPr lang="en-US" i="1" dirty="0">
              <a:solidFill>
                <a:srgbClr val="0000FF"/>
              </a:solidFill>
            </a:endParaRPr>
          </a:p>
          <a:p>
            <a:r>
              <a:rPr lang="en-US" i="1" dirty="0">
                <a:solidFill>
                  <a:srgbClr val="0000FF"/>
                </a:solidFill>
              </a:rPr>
              <a:t>Put each variable in a column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72200" y="5818387"/>
            <a:ext cx="4151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https://rpubs.com/bradleyboehmke/data_wrangling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Screenshot 2016-10-13 08.19.0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9"/>
          <a:stretch/>
        </p:blipFill>
        <p:spPr>
          <a:xfrm>
            <a:off x="5714624" y="3873302"/>
            <a:ext cx="4953377" cy="16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17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R – untidy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7AF4425-BAFA-F442-942E-70F96287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59031"/>
            <a:ext cx="9569116" cy="419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7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the variables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9286" y="2330649"/>
            <a:ext cx="3056467" cy="1489324"/>
          </a:xfrm>
        </p:spPr>
        <p:txBody>
          <a:bodyPr>
            <a:normAutofit/>
          </a:bodyPr>
          <a:lstStyle/>
          <a:p>
            <a:r>
              <a:rPr lang="en-US" dirty="0"/>
              <a:t>Student</a:t>
            </a:r>
          </a:p>
          <a:p>
            <a:r>
              <a:rPr lang="en-US" dirty="0"/>
              <a:t>Subject </a:t>
            </a:r>
          </a:p>
          <a:p>
            <a:r>
              <a:rPr lang="en-US" dirty="0"/>
              <a:t>Result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0578" y="5962112"/>
            <a:ext cx="4151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https://rpubs.com/bradleyboehmke/data_wrangling</a:t>
            </a:r>
            <a:r>
              <a:rPr lang="en-US" sz="1400" dirty="0"/>
              <a:t> </a:t>
            </a:r>
          </a:p>
        </p:txBody>
      </p:sp>
      <p:pic>
        <p:nvPicPr>
          <p:cNvPr id="6" name="Picture 5" descr="Screenshot 2016-10-13 08.19.0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9"/>
          <a:stretch/>
        </p:blipFill>
        <p:spPr>
          <a:xfrm>
            <a:off x="151087" y="3975747"/>
            <a:ext cx="4953377" cy="162594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AFC9EE7-204E-C244-9D98-B3D67CABB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049" y="1423858"/>
            <a:ext cx="6038665" cy="264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79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DD9B644-303C-C648-8AF9-DEF3DB2CB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7120136" cy="3118267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A8143F8-60A6-2540-B04D-E4F93CBA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29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tidyr</a:t>
            </a:r>
            <a:r>
              <a:rPr lang="en-US" dirty="0"/>
              <a:t> package – sample functions of data tidying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pivot_longer</a:t>
            </a:r>
            <a:r>
              <a:rPr lang="en-US" b="1" dirty="0">
                <a:solidFill>
                  <a:srgbClr val="0000FF"/>
                </a:solidFill>
              </a:rPr>
              <a:t>() </a:t>
            </a:r>
            <a:r>
              <a:rPr lang="en-US" dirty="0"/>
              <a:t>takes multiple columns, and gathers them into key-value pairs: it makes “wide” data longer</a:t>
            </a:r>
          </a:p>
          <a:p>
            <a:r>
              <a:rPr lang="en-US" b="1" dirty="0" err="1">
                <a:solidFill>
                  <a:srgbClr val="0000FF"/>
                </a:solidFill>
              </a:rPr>
              <a:t>pivot_wider</a:t>
            </a:r>
            <a:r>
              <a:rPr lang="en-US" b="1" dirty="0">
                <a:solidFill>
                  <a:srgbClr val="0000FF"/>
                </a:solidFill>
              </a:rPr>
              <a:t>() </a:t>
            </a:r>
            <a:r>
              <a:rPr lang="en-US" dirty="0"/>
              <a:t>takes two columns (key and value) and spreads into multiple columns, it makes long data wider</a:t>
            </a:r>
          </a:p>
          <a:p>
            <a:r>
              <a:rPr lang="en-US" b="1" dirty="0">
                <a:solidFill>
                  <a:srgbClr val="0000FF"/>
                </a:solidFill>
              </a:rPr>
              <a:t>separate() </a:t>
            </a:r>
            <a:r>
              <a:rPr lang="en-US" dirty="0"/>
              <a:t>splits a single column into multiple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4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5785-170A-C24A-869B-EB94691B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50"/>
                </a:solidFill>
              </a:rPr>
              <a:t>pivot_longer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FE8C0-3F1C-8A4D-B3E9-1650675F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A1B0CE-22AE-A54B-A251-B4B4B1704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2" y="1316235"/>
            <a:ext cx="7555865" cy="4969402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33DF42-855C-C941-A777-939E8C732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524" y="1726918"/>
            <a:ext cx="7133724" cy="3404163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B64B7B-8958-224F-8A5E-42196AF5E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859" y="5131081"/>
            <a:ext cx="7353141" cy="9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27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7CE1-E13F-BB49-891F-792F8BD6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54D4-7C4F-0440-B57C-6BD64914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2D80D7F-DD43-CC40-9CCA-2A99E9950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7120136" cy="3118267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AC54F88-7EDA-5545-86C0-32F8818F7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81E65B9F-2091-684C-8411-8FAAE998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5EE478B-29CD-4A43-A452-FD8DE4F2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" y="1253870"/>
            <a:ext cx="7120136" cy="311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C3321-9B6D-064E-8650-30DD94AD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pivot_longer</a:t>
            </a:r>
            <a:r>
              <a:rPr lang="en-US" dirty="0"/>
              <a:t>() Function 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B6A10-D014-2147-A9E9-927767B1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0F9BE-C8A2-F54A-86AA-1FF72587D881}"/>
              </a:ext>
            </a:extLst>
          </p:cNvPr>
          <p:cNvSpPr/>
          <p:nvPr/>
        </p:nvSpPr>
        <p:spPr>
          <a:xfrm>
            <a:off x="1118716" y="2061031"/>
            <a:ext cx="6008972" cy="288758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9D9CDC-D456-CC43-81AD-B9199A90F0D3}"/>
              </a:ext>
            </a:extLst>
          </p:cNvPr>
          <p:cNvSpPr/>
          <p:nvPr/>
        </p:nvSpPr>
        <p:spPr>
          <a:xfrm rot="5400000">
            <a:off x="9252431" y="2817164"/>
            <a:ext cx="3767971" cy="968919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C70F98-85C3-EA4D-BC75-58B3B19C0831}"/>
              </a:ext>
            </a:extLst>
          </p:cNvPr>
          <p:cNvSpPr/>
          <p:nvPr/>
        </p:nvSpPr>
        <p:spPr>
          <a:xfrm>
            <a:off x="1077634" y="1608796"/>
            <a:ext cx="6050054" cy="288758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5327E5-8F07-7F4B-B0E2-A0B852F34519}"/>
              </a:ext>
            </a:extLst>
          </p:cNvPr>
          <p:cNvSpPr/>
          <p:nvPr/>
        </p:nvSpPr>
        <p:spPr>
          <a:xfrm rot="5400000">
            <a:off x="8326815" y="2860468"/>
            <a:ext cx="3767970" cy="882316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C0BCCF-5C47-9549-B861-9AA3A64E0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43" y="4563295"/>
            <a:ext cx="5791868" cy="18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23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C870-EEC2-1544-B04E-38927615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Supports data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5B4F8-DDF8-FF49-A4E9-3CF37A65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81391-452B-BB49-9530-C856BB3DB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8" y="1417638"/>
            <a:ext cx="9990221" cy="4900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51D2E5-2CA3-9842-A22F-29433D2A15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1981199" y="5236712"/>
            <a:ext cx="7916779" cy="5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74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30A40-B4B5-2B46-AB47-BE4FC10B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7EF98-7E8E-1640-A35D-DE0D6F49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3" y="1476128"/>
            <a:ext cx="11430000" cy="4931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DE4CC-7486-BA44-B1A9-E2C58CD82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" y="450380"/>
            <a:ext cx="12103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7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1"/>
          </p:nvPr>
        </p:nvSpPr>
        <p:spPr>
          <a:xfrm>
            <a:off x="487071" y="1980196"/>
            <a:ext cx="3856032" cy="3769607"/>
          </a:xfrm>
        </p:spPr>
        <p:txBody>
          <a:bodyPr>
            <a:normAutofit/>
          </a:bodyPr>
          <a:lstStyle/>
          <a:p>
            <a:r>
              <a:rPr lang="en-US" dirty="0"/>
              <a:t>Relational data in </a:t>
            </a:r>
            <a:r>
              <a:rPr lang="en-US" dirty="0" err="1"/>
              <a:t>dplyr</a:t>
            </a:r>
            <a:endParaRPr lang="en-US" dirty="0"/>
          </a:p>
          <a:p>
            <a:r>
              <a:rPr lang="en-US" dirty="0"/>
              <a:t>Mutating joins</a:t>
            </a:r>
          </a:p>
          <a:p>
            <a:r>
              <a:rPr lang="en-US" dirty="0"/>
              <a:t>Filtering joins</a:t>
            </a:r>
          </a:p>
          <a:p>
            <a:r>
              <a:rPr lang="en-US" dirty="0" err="1"/>
              <a:t>tidyr</a:t>
            </a:r>
            <a:r>
              <a:rPr lang="en-US" dirty="0"/>
              <a:t> overview</a:t>
            </a:r>
          </a:p>
          <a:p>
            <a:pPr lvl="1"/>
            <a:r>
              <a:rPr lang="en-US" dirty="0" err="1"/>
              <a:t>pivot_longer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pivot_wider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separate()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89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3B521-758A-6242-8874-D438531B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91" y="2760182"/>
            <a:ext cx="7222312" cy="3548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6.3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9835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Transform the census data to tidy format and create the following plot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D3CD3CA-5472-6847-A022-635ADFB909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3960628" y="3080451"/>
            <a:ext cx="4270744" cy="25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22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6A6A-1263-E045-A6CE-C1F47BA0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50"/>
                </a:solidFill>
              </a:rPr>
              <a:t>pivot_wider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8BF9D-AA71-BE4B-90FA-5A3F013F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D4ABDA-1BD6-FC48-B5D4-24C14D01B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76910"/>
            <a:ext cx="9026358" cy="52892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B57272-19ED-6146-A58D-0D277F81B9CC}"/>
              </a:ext>
            </a:extLst>
          </p:cNvPr>
          <p:cNvSpPr/>
          <p:nvPr/>
        </p:nvSpPr>
        <p:spPr>
          <a:xfrm>
            <a:off x="5972922" y="1950578"/>
            <a:ext cx="5328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https://tidyr.tidyverse.org/reference/pivot_wider.html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1597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5C0C8-5DDE-8046-AB17-5552071D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410727E-0F67-5A4A-A6DB-A87CF40B4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49" y="1999733"/>
            <a:ext cx="7815647" cy="341623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71518DE-5F1E-7845-AF7E-06BDC2F0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483" y="142990"/>
            <a:ext cx="7369008" cy="1565495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4FE7ED9-2BD1-E542-84F5-ED085B82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61" y="1708485"/>
            <a:ext cx="3652424" cy="40878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052C67-25E6-9E46-914B-D6D8E0359F38}"/>
              </a:ext>
            </a:extLst>
          </p:cNvPr>
          <p:cNvSpPr/>
          <p:nvPr/>
        </p:nvSpPr>
        <p:spPr>
          <a:xfrm>
            <a:off x="5570067" y="2867145"/>
            <a:ext cx="6374790" cy="288758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5E3326-C875-F840-AADC-80236D771109}"/>
              </a:ext>
            </a:extLst>
          </p:cNvPr>
          <p:cNvSpPr/>
          <p:nvPr/>
        </p:nvSpPr>
        <p:spPr>
          <a:xfrm rot="5400000">
            <a:off x="1600347" y="3427852"/>
            <a:ext cx="3767971" cy="968919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D50A1-F4AC-094B-92DB-088549C5C668}"/>
              </a:ext>
            </a:extLst>
          </p:cNvPr>
          <p:cNvSpPr/>
          <p:nvPr/>
        </p:nvSpPr>
        <p:spPr>
          <a:xfrm>
            <a:off x="5528984" y="2451006"/>
            <a:ext cx="6418373" cy="288758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AACD6-3A79-DC4A-B8AA-E41480BBD6A5}"/>
              </a:ext>
            </a:extLst>
          </p:cNvPr>
          <p:cNvSpPr/>
          <p:nvPr/>
        </p:nvSpPr>
        <p:spPr>
          <a:xfrm rot="5400000">
            <a:off x="674731" y="3471156"/>
            <a:ext cx="3767970" cy="882316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82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separate()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pulls apart one column into multiple columns</a:t>
            </a:r>
          </a:p>
          <a:p>
            <a:r>
              <a:rPr lang="en-US" dirty="0"/>
              <a:t>It splits the information based on finding a non-alphanumeric character</a:t>
            </a:r>
          </a:p>
          <a:p>
            <a:r>
              <a:rPr lang="en-US" dirty="0"/>
              <a:t>Separator can be defined (</a:t>
            </a:r>
            <a:r>
              <a:rPr lang="en-US" dirty="0" err="1"/>
              <a:t>sep</a:t>
            </a:r>
            <a:r>
              <a:rPr lang="en-US" dirty="0"/>
              <a:t>=“/”)</a:t>
            </a:r>
          </a:p>
          <a:p>
            <a:r>
              <a:rPr lang="en-US" dirty="0"/>
              <a:t>A converter can find best type for the result, if needed.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 descr="Screenshot 2017-06-23 12.09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768" y="2283170"/>
            <a:ext cx="4246033" cy="26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20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Screenshot 2017-06-23 12.5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44" y="2758012"/>
            <a:ext cx="6014156" cy="3576466"/>
          </a:xfrm>
          <a:prstGeom prst="rect">
            <a:avLst/>
          </a:prstGeom>
        </p:spPr>
      </p:pic>
      <p:pic>
        <p:nvPicPr>
          <p:cNvPr id="4" name="Picture 3" descr="Screenshot 2016-10-13 08.5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7638"/>
            <a:ext cx="9144000" cy="22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47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0407" y="4416972"/>
            <a:ext cx="9648091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7: Statistical Transformations with ggplot2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DD41C6B-B280-2FBB-2A45-0A6661F51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76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/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</a:t>
                      </a:r>
                      <a:r>
                        <a:rPr lang="en-US" sz="1800" b="1" i="0" kern="1200" dirty="0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602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2334-0E99-D346-B7E6-0ADDC57F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7" y="133713"/>
            <a:ext cx="1137219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Defining Important Terms (Wickham and </a:t>
            </a:r>
            <a:r>
              <a:rPr lang="en-US" dirty="0" err="1"/>
              <a:t>Grolemund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C6625-5918-FA48-95B0-1DAED0CF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19E734-4AAD-D64A-B083-E70C022BBA07}"/>
              </a:ext>
            </a:extLst>
          </p:cNvPr>
          <p:cNvGraphicFramePr>
            <a:graphicFrameLocks noGrp="1"/>
          </p:cNvGraphicFramePr>
          <p:nvPr/>
        </p:nvGraphicFramePr>
        <p:xfrm>
          <a:off x="1473199" y="1276713"/>
          <a:ext cx="8846207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510">
                  <a:extLst>
                    <a:ext uri="{9D8B030D-6E8A-4147-A177-3AD203B41FA5}">
                      <a16:colId xmlns:a16="http://schemas.microsoft.com/office/drawing/2014/main" val="4220679886"/>
                    </a:ext>
                  </a:extLst>
                </a:gridCol>
                <a:gridCol w="6939697">
                  <a:extLst>
                    <a:ext uri="{9D8B030D-6E8A-4147-A177-3AD203B41FA5}">
                      <a16:colId xmlns:a16="http://schemas.microsoft.com/office/drawing/2014/main" val="1601892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1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quantity, quality or property that you can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state of a variable when you measure it. The value of a variable may change from measurement to 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Observation (or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measurements made under similar conditions (you usually make all of the measurements in an observation at the same time and on the same object).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An observation will contain several values, each associated with a different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5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Tabular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values, each associated with a variable and an observation. Tabular data is tidy if each value is placed in its own “cell”, each variable in its own column, and each observation in its own row.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All the data in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aimsir17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ggplot2</a:t>
                      </a:r>
                      <a:r>
                        <a:rPr lang="en-US" dirty="0"/>
                        <a:t> is tidy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702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28A2-CB01-024C-98AA-BE5CA494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F908-041C-9340-BE32-02EBE3A186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>
                <a:solidFill>
                  <a:srgbClr val="0432FF"/>
                </a:solidFill>
              </a:rPr>
              <a:t>Variation</a:t>
            </a:r>
            <a:r>
              <a:rPr lang="en-US" dirty="0"/>
              <a:t> is the tendency of the values of a variable to change from measurement to measurement</a:t>
            </a:r>
          </a:p>
          <a:p>
            <a:r>
              <a:rPr lang="en-US" dirty="0"/>
              <a:t>If you measure a continuous variable twice, you can get two different results</a:t>
            </a:r>
          </a:p>
          <a:p>
            <a:pPr lvl="1"/>
            <a:r>
              <a:rPr lang="en-US" dirty="0"/>
              <a:t>For example, temperature at 12.00 and temperature at 13.00</a:t>
            </a:r>
          </a:p>
          <a:p>
            <a:r>
              <a:rPr lang="en-US" dirty="0"/>
              <a:t>Very variable has its own pattern of variation</a:t>
            </a:r>
          </a:p>
          <a:p>
            <a:r>
              <a:rPr lang="en-US" dirty="0"/>
              <a:t>The best way to understand the pattern is to </a:t>
            </a:r>
            <a:r>
              <a:rPr lang="en-US" i="1" dirty="0">
                <a:solidFill>
                  <a:srgbClr val="0432FF"/>
                </a:solidFill>
              </a:rPr>
              <a:t>visualize the distribution </a:t>
            </a:r>
            <a:r>
              <a:rPr lang="en-US" dirty="0"/>
              <a:t>of a variable’s values.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E1B2D-2908-3C43-A112-0099812D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04B2B-2369-3B48-AA86-0AB773B8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46" y="1709701"/>
            <a:ext cx="4604206" cy="4756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F4C6F-1CDD-7C47-9155-B8FA5EB8DA7D}"/>
              </a:ext>
            </a:extLst>
          </p:cNvPr>
          <p:cNvSpPr txBox="1"/>
          <p:nvPr/>
        </p:nvSpPr>
        <p:spPr>
          <a:xfrm>
            <a:off x="7840717" y="1324254"/>
            <a:ext cx="279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 Chart of Diamonds Data</a:t>
            </a:r>
          </a:p>
        </p:txBody>
      </p:sp>
    </p:spTree>
    <p:extLst>
      <p:ext uri="{BB962C8B-B14F-4D97-AF65-F5344CB8AC3E}">
        <p14:creationId xmlns:p14="http://schemas.microsoft.com/office/powerpoint/2010/main" val="766319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A5A7-C26D-844A-AA76-AF424E72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function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dplyr</a:t>
            </a:r>
            <a:r>
              <a:rPr lang="en-US" dirty="0"/>
              <a:t>::count()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FBF60-0CED-D341-B0E2-CDC41026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39</a:t>
            </a:fld>
            <a:endParaRPr lang="en-US"/>
          </a:p>
        </p:txBody>
      </p:sp>
      <p:pic>
        <p:nvPicPr>
          <p:cNvPr id="11" name="Picture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1CD83645-AE94-6149-ACAF-45BAB037A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30130"/>
            <a:ext cx="4187580" cy="4277442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0883ED-54CF-7B46-A2BB-AADA642E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180" y="1730130"/>
            <a:ext cx="7124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0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(1) Relational Data with </a:t>
            </a:r>
            <a:r>
              <a:rPr lang="en-US" b="1" dirty="0" err="1">
                <a:solidFill>
                  <a:srgbClr val="0000FF"/>
                </a:solidFill>
              </a:rPr>
              <a:t>dplyr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Typically, data analysis involves many tables of data that must be combined to answer questions</a:t>
            </a:r>
          </a:p>
          <a:p>
            <a:r>
              <a:rPr lang="en-US" dirty="0"/>
              <a:t>Collectively, multiple tables of data are called </a:t>
            </a:r>
            <a:r>
              <a:rPr lang="en-US" i="1" dirty="0"/>
              <a:t>relational data</a:t>
            </a:r>
            <a:endParaRPr lang="en-US" dirty="0"/>
          </a:p>
          <a:p>
            <a:r>
              <a:rPr lang="en-US" dirty="0"/>
              <a:t>Relations are always defined between a pair of tables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Screenshot 2017-08-16 07.21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4" y="1600200"/>
            <a:ext cx="2215890" cy="1998258"/>
          </a:xfrm>
          <a:prstGeom prst="rect">
            <a:avLst/>
          </a:prstGeom>
        </p:spPr>
      </p:pic>
      <p:pic>
        <p:nvPicPr>
          <p:cNvPr id="9" name="Picture 8" descr="Screenshot 2017-08-16 07.22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4" y="4051300"/>
            <a:ext cx="2215890" cy="19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32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Transformations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graphs, like scatterplots, plot the raw values of the dataset</a:t>
            </a:r>
          </a:p>
          <a:p>
            <a:r>
              <a:rPr lang="en-US" dirty="0"/>
              <a:t>However, other graphs (e.g. bar charts) </a:t>
            </a:r>
            <a:r>
              <a:rPr lang="en-US" i="1" dirty="0">
                <a:solidFill>
                  <a:srgbClr val="00B050"/>
                </a:solidFill>
              </a:rPr>
              <a:t>calculate new values to plot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Bar charts, histograms and frequency polygons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bin your data and plot bin counts, the number of points that fall in each bin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Smoothers</a:t>
            </a:r>
            <a:r>
              <a:rPr lang="en-US" dirty="0"/>
              <a:t> fit a model to your data and the plot predictions from the model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Boxplots</a:t>
            </a:r>
            <a:r>
              <a:rPr lang="en-US" dirty="0"/>
              <a:t> compute a robust summary of the distribution and display a specially formatted box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93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493A-E1F4-5A43-888E-4C5044BC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05C1F-8A72-BA4D-A69F-D5B1B9C35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393324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variable is continuous if it can take on any of an infinite set of ordinal values</a:t>
            </a:r>
          </a:p>
          <a:p>
            <a:r>
              <a:rPr lang="en-US" dirty="0"/>
              <a:t>Numbers are an example of a continuous variable</a:t>
            </a:r>
          </a:p>
          <a:p>
            <a:r>
              <a:rPr lang="en-US" dirty="0"/>
              <a:t>To examine the distribution of a continuous variable, use a histogram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A0FB4-8D2D-5D44-8EAE-0A0A2254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DF3DAB-97C8-6544-8660-ECCF64CD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616" y="1763403"/>
            <a:ext cx="7000480" cy="31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57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79B8-4813-4948-B8D0-CC50C9EA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- Histogram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2CDB16-9736-FA42-9541-6F3758A26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histogram divides the x-axis into equally spaced bins, and uses the height of each bar to display the number of observations that fall into each bin</a:t>
            </a:r>
          </a:p>
          <a:p>
            <a:r>
              <a:rPr lang="en-US" dirty="0"/>
              <a:t>On the right, the total sum of all observation counts is 365.</a:t>
            </a:r>
          </a:p>
          <a:p>
            <a:r>
              <a:rPr lang="en-US" dirty="0"/>
              <a:t>The bin width can be varied.</a:t>
            </a:r>
          </a:p>
          <a:p>
            <a:r>
              <a:rPr lang="en-US" dirty="0" err="1"/>
              <a:t>geom_freqpoly</a:t>
            </a:r>
            <a:r>
              <a:rPr lang="en-US" dirty="0"/>
              <a:t>() can also be used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7FF0D-6735-0E47-B9AB-2B9BCDFB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F6573-267B-0244-8FB8-FA55AC6A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618" y="1992853"/>
            <a:ext cx="4703782" cy="38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79B8-4813-4948-B8D0-CC50C9EA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- Interpretation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2CDB16-9736-FA42-9541-6F3758A26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Tall bars show the common values of a variable, shorter bars show less common values</a:t>
            </a:r>
          </a:p>
          <a:p>
            <a:r>
              <a:rPr lang="en-US" dirty="0"/>
              <a:t>Places with no bars reveal values that were not seen in your data</a:t>
            </a:r>
          </a:p>
          <a:p>
            <a:r>
              <a:rPr lang="en-US" dirty="0"/>
              <a:t>Some useful questions</a:t>
            </a:r>
          </a:p>
          <a:p>
            <a:pPr lvl="1"/>
            <a:r>
              <a:rPr lang="en-US" dirty="0"/>
              <a:t>Which values are most common? Why?</a:t>
            </a:r>
          </a:p>
          <a:p>
            <a:pPr lvl="1"/>
            <a:r>
              <a:rPr lang="en-US" dirty="0"/>
              <a:t>Which values are rare? Does it match your expectation?</a:t>
            </a:r>
          </a:p>
          <a:p>
            <a:pPr lvl="1"/>
            <a:r>
              <a:rPr lang="en-US" dirty="0"/>
              <a:t>Can you see any unusual patterns? What might explain them?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7FF0D-6735-0E47-B9AB-2B9BCDFB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F6573-267B-0244-8FB8-FA55AC6A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45" y="1761625"/>
            <a:ext cx="5034455" cy="41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41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B9EE-826D-8A4F-B1C7-05D69E33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2D050"/>
                </a:solidFill>
              </a:rPr>
              <a:t>Challenge 9.1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650F3-BACA-5A4C-AE37-1E0253F52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histogram for maximum daily windspeed (MACE HEAD)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505B6B-D9F3-4B41-B7F0-F9921826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55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3CBA-5E0D-094A-91E4-8B3D0A96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1162"/>
            <a:ext cx="10972800" cy="1143000"/>
          </a:xfrm>
        </p:spPr>
        <p:txBody>
          <a:bodyPr/>
          <a:lstStyle/>
          <a:p>
            <a:r>
              <a:rPr lang="en-US" dirty="0"/>
              <a:t>Two Station Comparison – </a:t>
            </a:r>
            <a:r>
              <a:rPr lang="en-US" dirty="0" err="1">
                <a:solidFill>
                  <a:srgbClr val="0432FF"/>
                </a:solidFill>
              </a:rPr>
              <a:t>geom_freqpoly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8C0773-601B-3146-819E-B784A623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45</a:t>
            </a:fld>
            <a:endParaRPr lang="en-US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56B84D-D5BB-2B43-AD23-8A7A173C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" y="2239486"/>
            <a:ext cx="6877488" cy="2944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A8CD4E-AB4C-1A43-962B-28E703143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365" y="2102069"/>
            <a:ext cx="5539524" cy="381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46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DFD1-1FA9-3743-AF73-C1C63125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Distributions - boxplot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B0F71-2DDD-2944-A371-4F2A8E0C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A2DFA-F28E-7D40-A660-6724432A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944" y="1739126"/>
            <a:ext cx="6336338" cy="43596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7C1382-6048-B84A-820E-BC3D7ABE5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21" y="2657147"/>
            <a:ext cx="5189476" cy="22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3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6E1D-641A-EF4D-9CC1-451CF003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80DB2-3FE8-504B-8E67-DE6AEC21DE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variation describes the </a:t>
            </a:r>
            <a:r>
              <a:rPr lang="en-US" dirty="0" err="1"/>
              <a:t>behaviour</a:t>
            </a:r>
            <a:r>
              <a:rPr lang="en-US" dirty="0"/>
              <a:t> within a variable, covariation describes the </a:t>
            </a:r>
            <a:r>
              <a:rPr lang="en-US" dirty="0" err="1"/>
              <a:t>behaviour</a:t>
            </a:r>
            <a:r>
              <a:rPr lang="en-US" dirty="0"/>
              <a:t> between variables</a:t>
            </a:r>
          </a:p>
          <a:p>
            <a:r>
              <a:rPr lang="en-US" dirty="0"/>
              <a:t>Covariation is the tendency for the values of two or more variables to vary together in a related way.</a:t>
            </a:r>
          </a:p>
          <a:p>
            <a:r>
              <a:rPr lang="en-US" dirty="0"/>
              <a:t>The best way to spot covariation is to visualize the relationship between two or more variables</a:t>
            </a:r>
          </a:p>
          <a:p>
            <a:r>
              <a:rPr lang="en-US" dirty="0"/>
              <a:t>We will explore covariation between continuous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51296-1D2C-E84C-838D-AD0331C6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8A24A-FB6A-CB46-9EB6-51E0C5D4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870840"/>
            <a:ext cx="5838848" cy="4057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C8E75-967C-3E40-A7A0-910F633E3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351" y="1384134"/>
            <a:ext cx="5225747" cy="52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9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47D26D-DF74-4F44-A3F9-32542CB1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98" y="0"/>
            <a:ext cx="10972800" cy="1143000"/>
          </a:xfrm>
        </p:spPr>
        <p:txBody>
          <a:bodyPr/>
          <a:lstStyle/>
          <a:p>
            <a:r>
              <a:rPr lang="en-US" dirty="0"/>
              <a:t>mpg data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2015D-CA5A-C147-90BC-BCC7B890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9719C-40F0-A743-B686-D755551C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1" y="1742083"/>
            <a:ext cx="9993491" cy="4724028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7D0B5875-B655-204C-8958-EAFD4180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275" y="1143000"/>
            <a:ext cx="4380623" cy="8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89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CE37-A613-3D4C-BE7F-327BD450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2D050"/>
                </a:solidFill>
              </a:rPr>
              <a:t>Challenge 9.2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7BCE6-155F-514B-90AE-E5416917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0F3A7-B5B1-7B49-9035-4B7CCD184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35" y="1206951"/>
            <a:ext cx="10326130" cy="48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65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variables used to connect each pair of tables are called keys</a:t>
            </a:r>
          </a:p>
          <a:p>
            <a:r>
              <a:rPr lang="en-US" b="1" dirty="0">
                <a:solidFill>
                  <a:srgbClr val="0000FF"/>
                </a:solidFill>
              </a:rPr>
              <a:t>A key is a variable (or set of variables) that uniquely identifies an observation</a:t>
            </a:r>
          </a:p>
          <a:p>
            <a:r>
              <a:rPr lang="en-US" dirty="0"/>
              <a:t>There are two types of keys: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primary key </a:t>
            </a:r>
            <a:r>
              <a:rPr lang="en-US" dirty="0"/>
              <a:t>uniquely identifies an observation in its own table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foreign key </a:t>
            </a:r>
            <a:r>
              <a:rPr lang="en-US" dirty="0"/>
              <a:t>uniquely identifies an observation in another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78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diamonds data set (ggplot2)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443039"/>
            <a:ext cx="8229600" cy="9784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dataset containing the prices and other attributes of almost 54,000 diamonds.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 descr="Screenshot 2017-06-21 15.1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67" y="2590801"/>
            <a:ext cx="7866888" cy="35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18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81200" y="1476902"/>
          <a:ext cx="8026400" cy="460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8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price in US dollars $326–$18,823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carat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weight of the diamond (0.2–5.01)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quality of the cut (Fair, Good, Very Good, Premium, Ideal)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diamond </a:t>
                      </a:r>
                      <a:r>
                        <a:rPr lang="en-US" dirty="0" err="1"/>
                        <a:t>colour</a:t>
                      </a:r>
                      <a:r>
                        <a:rPr lang="en-US" dirty="0"/>
                        <a:t>, from J (worst) to D (best)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clarity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measurement of how clear the diamond is (I1 (worst), SI1, SI2, VS1, VS2, VVS1, VVS2, IF (best))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length in mm (0–10.74)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width in mm (0–58.9)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 in mm (0–31.8)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depth percentage = z / mean(x, y) = 2 * z / (x + y) (43–79)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width of top of diamond relative to widest point (43–95)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816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 descr="Screenshot 2017-06-21 15.22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2101"/>
            <a:ext cx="9144000" cy="43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4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aesthetic for bar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Bar charts can be </a:t>
            </a:r>
            <a:r>
              <a:rPr lang="en-US" sz="2000" dirty="0" err="1"/>
              <a:t>coloured</a:t>
            </a:r>
            <a:r>
              <a:rPr lang="en-US" sz="2000" dirty="0"/>
              <a:t> using the fill aesthetic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a different variable is used, the graph has further detail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19" y="2353733"/>
            <a:ext cx="3764687" cy="3285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248" y="3052532"/>
            <a:ext cx="3795552" cy="3312000"/>
          </a:xfrm>
          <a:prstGeom prst="rect">
            <a:avLst/>
          </a:prstGeom>
        </p:spPr>
      </p:pic>
      <p:pic>
        <p:nvPicPr>
          <p:cNvPr id="9" name="Picture 8" descr="Screenshot 2017-06-21 16.52.2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61" y="5591328"/>
            <a:ext cx="4768081" cy="717399"/>
          </a:xfrm>
          <a:prstGeom prst="rect">
            <a:avLst/>
          </a:prstGeom>
        </p:spPr>
      </p:pic>
      <p:pic>
        <p:nvPicPr>
          <p:cNvPr id="10" name="Picture 9" descr="Screenshot 2017-06-21 16.53.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40" y="2353733"/>
            <a:ext cx="521856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913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Stacking is performed automatically by the position adjustment specified by the </a:t>
            </a:r>
            <a:r>
              <a:rPr lang="en-US" b="1" dirty="0">
                <a:solidFill>
                  <a:srgbClr val="0000FF"/>
                </a:solidFill>
              </a:rPr>
              <a:t>position</a:t>
            </a:r>
            <a:r>
              <a:rPr lang="en-US" dirty="0"/>
              <a:t> argument</a:t>
            </a:r>
          </a:p>
          <a:p>
            <a:r>
              <a:rPr lang="en-US" dirty="0"/>
              <a:t>Examples include “identity”, “fill” and “dodge”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“fill”</a:t>
            </a:r>
          </a:p>
          <a:p>
            <a:pPr lvl="1"/>
            <a:r>
              <a:rPr lang="en-US" dirty="0"/>
              <a:t>Works like stacking, but each stacked bar is the same height</a:t>
            </a:r>
          </a:p>
          <a:p>
            <a:pPr lvl="1"/>
            <a:r>
              <a:rPr lang="en-US" dirty="0"/>
              <a:t>Makes it easier to compare proportions</a:t>
            </a:r>
          </a:p>
          <a:p>
            <a:r>
              <a:rPr lang="en-US" dirty="0"/>
              <a:t>“dodge”</a:t>
            </a:r>
          </a:p>
          <a:p>
            <a:pPr lvl="1"/>
            <a:r>
              <a:rPr lang="en-US" dirty="0"/>
              <a:t>Places objects directly beside one another</a:t>
            </a:r>
          </a:p>
          <a:p>
            <a:pPr lvl="1"/>
            <a:r>
              <a:rPr lang="en-US" dirty="0"/>
              <a:t>Makes it easier to compare individual values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1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8" y="1280838"/>
            <a:ext cx="7840133" cy="5185273"/>
          </a:xfrm>
          <a:prstGeom prst="rect">
            <a:avLst/>
          </a:prstGeom>
        </p:spPr>
      </p:pic>
      <p:pic>
        <p:nvPicPr>
          <p:cNvPr id="7" name="Picture 6" descr="Screenshot 2017-06-21 17.01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66" y="-8461"/>
            <a:ext cx="6737690" cy="13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14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06" y="1208567"/>
            <a:ext cx="8619067" cy="5223677"/>
          </a:xfrm>
          <a:prstGeom prst="rect">
            <a:avLst/>
          </a:prstGeom>
        </p:spPr>
      </p:pic>
      <p:pic>
        <p:nvPicPr>
          <p:cNvPr id="4" name="Picture 3" descr="Screenshot 2017-06-21 17.03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869" y="3"/>
            <a:ext cx="660678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44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adjustment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Recall our first scatterplot</a:t>
            </a:r>
          </a:p>
          <a:p>
            <a:r>
              <a:rPr lang="en-US" dirty="0"/>
              <a:t>126 points displayed, yet there are 234 observations</a:t>
            </a:r>
          </a:p>
          <a:p>
            <a:r>
              <a:rPr lang="en-US" dirty="0"/>
              <a:t>Many points can overlap, so it makes it hard to see where the mass of data is</a:t>
            </a:r>
          </a:p>
          <a:p>
            <a:r>
              <a:rPr lang="en-US" dirty="0"/>
              <a:t>Are all points spread equally, or is there one special combination that contains 129 values?</a:t>
            </a:r>
          </a:p>
          <a:p>
            <a:r>
              <a:rPr lang="en-US" dirty="0"/>
              <a:t>“jitter” adds random noise to each point.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07" y="1259110"/>
            <a:ext cx="406146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54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98110"/>
            <a:ext cx="4530816" cy="49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26" y="1521578"/>
            <a:ext cx="4509414" cy="4944533"/>
          </a:xfrm>
          <a:prstGeom prst="rect">
            <a:avLst/>
          </a:prstGeom>
        </p:spPr>
      </p:pic>
      <p:pic>
        <p:nvPicPr>
          <p:cNvPr id="8" name="Picture 7" descr="Screenshot 2017-06-21 17.16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86" y="201714"/>
            <a:ext cx="7909016" cy="13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1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Display the distribution of a continuous variable broken down by a categorical variable</a:t>
            </a:r>
          </a:p>
          <a:p>
            <a:r>
              <a:rPr lang="en-US" dirty="0"/>
              <a:t>Box that stretches from the 25</a:t>
            </a:r>
            <a:r>
              <a:rPr lang="en-US" baseline="30000" dirty="0"/>
              <a:t>th</a:t>
            </a:r>
            <a:r>
              <a:rPr lang="en-US" dirty="0"/>
              <a:t> to 75</a:t>
            </a:r>
            <a:r>
              <a:rPr lang="en-US" baseline="30000" dirty="0"/>
              <a:t>th</a:t>
            </a:r>
            <a:r>
              <a:rPr lang="en-US" dirty="0"/>
              <a:t> percentile a distance known as the interquartile range (IRQ)</a:t>
            </a:r>
          </a:p>
          <a:p>
            <a:r>
              <a:rPr lang="en-US" dirty="0"/>
              <a:t>Median in the middle of box</a:t>
            </a:r>
          </a:p>
          <a:p>
            <a:r>
              <a:rPr lang="en-US" dirty="0"/>
              <a:t>Points outside more that 1.5 times the IQR from either edge of the box are displayed (outliers)</a:t>
            </a:r>
          </a:p>
          <a:p>
            <a:r>
              <a:rPr lang="en-US" dirty="0"/>
              <a:t>Whisker extends to the farthest non-outlier point in the distribution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96" y="1640110"/>
            <a:ext cx="4121404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24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(2) Mutating Joins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you to combine variables from two tables</a:t>
            </a:r>
          </a:p>
          <a:p>
            <a:r>
              <a:rPr lang="en-US" dirty="0"/>
              <a:t>First matches observations by their keys, and then copies across variables from one table to another</a:t>
            </a:r>
          </a:p>
          <a:p>
            <a:r>
              <a:rPr lang="en-US" dirty="0"/>
              <a:t>Similar to mutate(), the join functions add variables to the right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99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8" y="1149920"/>
            <a:ext cx="7446433" cy="5214589"/>
          </a:xfrm>
          <a:prstGeom prst="rect">
            <a:avLst/>
          </a:prstGeom>
        </p:spPr>
      </p:pic>
      <p:pic>
        <p:nvPicPr>
          <p:cNvPr id="7" name="Picture 6" descr="Screenshot 2017-06-21 22.10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83120"/>
            <a:ext cx="80264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5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00FF"/>
                </a:solidFill>
              </a:rPr>
              <a:t>The </a:t>
            </a:r>
            <a:r>
              <a:rPr lang="en-US" b="1" dirty="0">
                <a:solidFill>
                  <a:srgbClr val="0000FF"/>
                </a:solidFill>
              </a:rPr>
              <a:t>Layered Grammar of Graphics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ggplot2 approach can be </a:t>
            </a:r>
            <a:r>
              <a:rPr lang="en-US" dirty="0" err="1"/>
              <a:t>summarised</a:t>
            </a:r>
            <a:r>
              <a:rPr lang="en-US" dirty="0"/>
              <a:t> by a template</a:t>
            </a:r>
          </a:p>
          <a:p>
            <a:r>
              <a:rPr lang="en-US" dirty="0"/>
              <a:t>It can take seven parameters, but usually not all need to be applied (defaults used)</a:t>
            </a:r>
          </a:p>
          <a:p>
            <a:r>
              <a:rPr lang="en-US" dirty="0"/>
              <a:t>These seven parameters compose the grammar of graphics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999415"/>
            <a:ext cx="4414872" cy="3419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</a:rPr>
              <a:t>ggplot</a:t>
            </a:r>
            <a:r>
              <a:rPr lang="en-US" sz="2400" dirty="0">
                <a:solidFill>
                  <a:srgbClr val="0000FF"/>
                </a:solidFill>
              </a:rPr>
              <a:t>(data=&lt;DATA&gt;) 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&lt;GEOM_FUNCTION&gt;(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 mapping=</a:t>
            </a:r>
            <a:r>
              <a:rPr lang="en-US" sz="2400" dirty="0" err="1">
                <a:solidFill>
                  <a:srgbClr val="0000FF"/>
                </a:solidFill>
              </a:rPr>
              <a:t>aes</a:t>
            </a:r>
            <a:r>
              <a:rPr lang="en-US" sz="2400" dirty="0">
                <a:solidFill>
                  <a:srgbClr val="0000FF"/>
                </a:solidFill>
              </a:rPr>
              <a:t>(&lt;MAPPINGS&gt;),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 stat=&lt;STAT&gt;,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position=&lt;POSITION&gt;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) 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&lt;COORDINATE_FUNCTION&gt;+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&lt;FACET_FUNCTION&gt;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618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5EA8-425B-F548-B3C0-10082F34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7. aimsir17 Exploration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0E3B0D-0159-8546-8B9A-9D3263E94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data set in aimsir17 to generate:</a:t>
            </a:r>
          </a:p>
          <a:p>
            <a:pPr lvl="1"/>
            <a:r>
              <a:rPr lang="en-US" dirty="0"/>
              <a:t>Time series data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Bar charts</a:t>
            </a:r>
          </a:p>
          <a:p>
            <a:pPr lvl="1"/>
            <a:r>
              <a:rPr lang="en-US" dirty="0"/>
              <a:t>Box plots</a:t>
            </a:r>
          </a:p>
          <a:p>
            <a:pPr lvl="1"/>
            <a:r>
              <a:rPr lang="en-US" dirty="0"/>
              <a:t>Histograms</a:t>
            </a:r>
          </a:p>
          <a:p>
            <a:r>
              <a:rPr lang="en-US" dirty="0"/>
              <a:t>Enhance the graphs using aesthetics such as </a:t>
            </a:r>
            <a:r>
              <a:rPr lang="en-US" dirty="0" err="1"/>
              <a:t>colour</a:t>
            </a:r>
            <a:r>
              <a:rPr lang="en-US" dirty="0"/>
              <a:t>, fill, size</a:t>
            </a:r>
          </a:p>
          <a:p>
            <a:r>
              <a:rPr lang="en-US" dirty="0"/>
              <a:t>Break out the graphs using the facet_ 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5A619-FF65-CD44-9612-67A73049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311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4964"/>
            <a:ext cx="109728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405376"/>
            <a:ext cx="10878207" cy="16247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FF"/>
                </a:solidFill>
              </a:rPr>
              <a:t>“Data exploration is the art of looking at your data, rapidly generating hypotheses, quickly testing them, then repeating again and again and again.” (Wickham and </a:t>
            </a:r>
            <a:r>
              <a:rPr lang="en-US" dirty="0" err="1">
                <a:solidFill>
                  <a:srgbClr val="0000FF"/>
                </a:solidFill>
              </a:rPr>
              <a:t>Grolemund</a:t>
            </a:r>
            <a:r>
              <a:rPr lang="en-US" dirty="0">
                <a:solidFill>
                  <a:srgbClr val="0000FF"/>
                </a:solidFill>
              </a:rPr>
              <a:t> 2017).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 descr="data-science-expl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09" y="3224924"/>
            <a:ext cx="9030751" cy="33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1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937" y="4657160"/>
            <a:ext cx="10680125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8: Functionals and Modelling with </a:t>
            </a:r>
            <a:r>
              <a:rPr lang="en-US" dirty="0" err="1">
                <a:solidFill>
                  <a:srgbClr val="FF0000"/>
                </a:solidFill>
              </a:rPr>
              <a:t>purrr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459A3E7-5843-D037-2F7C-EEFC71D56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208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/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Functionals and Modelling with </a:t>
                      </a:r>
                      <a:r>
                        <a:rPr lang="en-US" sz="1800" i="0" kern="1200" dirty="0" err="1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0" kern="1200" dirty="0">
                        <a:solidFill>
                          <a:srgbClr val="0432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36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381B-6A67-7A4A-968A-0D9C13C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purrr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B4930-D025-6242-9830-67F34C224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err="1"/>
              <a:t>purrr</a:t>
            </a:r>
            <a:r>
              <a:rPr lang="en-IE" dirty="0"/>
              <a:t> is all about iteration. </a:t>
            </a:r>
          </a:p>
          <a:p>
            <a:r>
              <a:rPr lang="en-IE" dirty="0" err="1"/>
              <a:t>purrr</a:t>
            </a:r>
            <a:r>
              <a:rPr lang="en-IE" dirty="0"/>
              <a:t> introduces map functions (the </a:t>
            </a:r>
            <a:r>
              <a:rPr lang="en-IE" dirty="0" err="1"/>
              <a:t>tidyverse’s</a:t>
            </a:r>
            <a:r>
              <a:rPr lang="en-IE" dirty="0"/>
              <a:t> answer to base R’s apply functions, but more in line with functional programming practices) as well as some new functions for manipulating lists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4520E-808A-BD4D-A9D3-F4DB4CD4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B8028-F9ED-A94E-9FE4-49C163F48583}"/>
              </a:ext>
            </a:extLst>
          </p:cNvPr>
          <p:cNvSpPr/>
          <p:nvPr/>
        </p:nvSpPr>
        <p:spPr>
          <a:xfrm>
            <a:off x="3170840" y="1060896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6992CABF-F263-C548-9705-62ACFB52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138" y="4942517"/>
            <a:ext cx="6369962" cy="8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5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381B-6A67-7A4A-968A-0D9C13C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purrr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68B7AE-E129-5F44-89A0-44CD4DF9B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IE" dirty="0"/>
              <a:t>While the workhorse of </a:t>
            </a:r>
            <a:r>
              <a:rPr lang="en-IE" dirty="0" err="1"/>
              <a:t>dplyr</a:t>
            </a:r>
            <a:r>
              <a:rPr lang="en-IE" dirty="0"/>
              <a:t> is the data frame, the workhorse of </a:t>
            </a:r>
            <a:r>
              <a:rPr lang="en-IE" dirty="0" err="1"/>
              <a:t>purrr</a:t>
            </a:r>
            <a:r>
              <a:rPr lang="en-IE" dirty="0"/>
              <a:t> is the list. 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vector</a:t>
            </a:r>
            <a:r>
              <a:rPr lang="en-IE" dirty="0"/>
              <a:t> is a way of storing many individual elements (a single number or a single character or string) of the same type together in a single object,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data frame</a:t>
            </a:r>
            <a:r>
              <a:rPr lang="en-IE" dirty="0"/>
              <a:t> is a way of storing many vectors of the same length but possibly of different types together in a single object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list</a:t>
            </a:r>
            <a:r>
              <a:rPr lang="en-IE" dirty="0"/>
              <a:t> is a way of storing many objects of any type (e.g. data frames, plots, vectors) together in a single object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4520E-808A-BD4D-A9D3-F4DB4CD4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B8028-F9ED-A94E-9FE4-49C163F48583}"/>
              </a:ext>
            </a:extLst>
          </p:cNvPr>
          <p:cNvSpPr/>
          <p:nvPr/>
        </p:nvSpPr>
        <p:spPr>
          <a:xfrm>
            <a:off x="3170840" y="1060896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97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89E9-F712-4744-89AC-C525BB7D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(1) Map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A3D21-E68C-4E49-BB9F-00ABA389A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865910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A </a:t>
            </a:r>
            <a:r>
              <a:rPr lang="en-IE" b="1" dirty="0"/>
              <a:t>map function</a:t>
            </a:r>
            <a:r>
              <a:rPr lang="en-IE" dirty="0"/>
              <a:t> is one that applies the same action/function to every element of an object (e.g. each entry of a list or a vector, or each of the columns of a data frame)</a:t>
            </a:r>
          </a:p>
          <a:p>
            <a:r>
              <a:rPr lang="en-IE" dirty="0"/>
              <a:t>The naming convention of the map functions are such that the type of the </a:t>
            </a:r>
            <a:r>
              <a:rPr lang="en-IE" b="1" dirty="0"/>
              <a:t>output</a:t>
            </a:r>
            <a:r>
              <a:rPr lang="en-IE" dirty="0"/>
              <a:t> is specified by the term that follows the underscore in the function name</a:t>
            </a:r>
          </a:p>
          <a:p>
            <a:r>
              <a:rPr lang="en-IE" dirty="0"/>
              <a:t>Consistent with the way of the </a:t>
            </a:r>
            <a:r>
              <a:rPr lang="en-IE" dirty="0" err="1"/>
              <a:t>tidyverse</a:t>
            </a:r>
            <a:r>
              <a:rPr lang="en-IE" dirty="0"/>
              <a:t>, the </a:t>
            </a:r>
            <a:r>
              <a:rPr lang="en-IE" b="1" dirty="0">
                <a:solidFill>
                  <a:srgbClr val="0432FF"/>
                </a:solidFill>
              </a:rPr>
              <a:t>first argument </a:t>
            </a:r>
            <a:r>
              <a:rPr lang="en-IE" dirty="0"/>
              <a:t>of each mapping function is always the </a:t>
            </a:r>
            <a:r>
              <a:rPr lang="en-IE" b="1" dirty="0">
                <a:solidFill>
                  <a:srgbClr val="0432FF"/>
                </a:solidFill>
              </a:rPr>
              <a:t>data object </a:t>
            </a:r>
            <a:r>
              <a:rPr lang="en-IE" dirty="0"/>
              <a:t>that you want to map over, and the</a:t>
            </a:r>
            <a:r>
              <a:rPr lang="en-IE" b="1" dirty="0">
                <a:solidFill>
                  <a:srgbClr val="FF0000"/>
                </a:solidFill>
              </a:rPr>
              <a:t> second argument </a:t>
            </a:r>
            <a:r>
              <a:rPr lang="en-IE" dirty="0"/>
              <a:t>is always the</a:t>
            </a:r>
            <a:r>
              <a:rPr lang="en-IE" b="1" dirty="0">
                <a:solidFill>
                  <a:srgbClr val="FF0000"/>
                </a:solidFill>
              </a:rPr>
              <a:t> </a:t>
            </a:r>
            <a:r>
              <a:rPr lang="en-IE" b="1" i="1" dirty="0">
                <a:solidFill>
                  <a:srgbClr val="FF0000"/>
                </a:solidFill>
              </a:rPr>
              <a:t>function</a:t>
            </a:r>
            <a:r>
              <a:rPr lang="en-IE" b="1" dirty="0">
                <a:solidFill>
                  <a:srgbClr val="FF0000"/>
                </a:solidFill>
              </a:rPr>
              <a:t> </a:t>
            </a:r>
            <a:r>
              <a:rPr lang="en-IE" dirty="0"/>
              <a:t>that you want to iteratively apply to each element of the input object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E2BEE-BD44-824E-9870-65D894FF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F72943-834F-7B4F-912C-35041F35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10" y="2412048"/>
            <a:ext cx="5901690" cy="27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616E-3E47-724B-9CAF-85103244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map_df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79615-D069-8B4D-B52A-9ED1FBB1A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600201"/>
            <a:ext cx="5384800" cy="4525963"/>
          </a:xfrm>
        </p:spPr>
        <p:txBody>
          <a:bodyPr/>
          <a:lstStyle/>
          <a:p>
            <a:r>
              <a:rPr lang="en-IE" dirty="0"/>
              <a:t>If you want to return a data frame, then you would use the </a:t>
            </a:r>
            <a:r>
              <a:rPr lang="en-IE" dirty="0" err="1"/>
              <a:t>map_df</a:t>
            </a:r>
            <a:r>
              <a:rPr lang="en-IE" dirty="0"/>
              <a:t>() function. </a:t>
            </a:r>
          </a:p>
          <a:p>
            <a:r>
              <a:rPr lang="en-IE" dirty="0"/>
              <a:t>However, you need to make sure that in each iteration you’re returning a data frame which has consistent column names. </a:t>
            </a:r>
          </a:p>
          <a:p>
            <a:r>
              <a:rPr lang="en-IE" dirty="0" err="1"/>
              <a:t>map_df</a:t>
            </a:r>
            <a:r>
              <a:rPr lang="en-IE" dirty="0"/>
              <a:t> will automatically bind the rows of each iteration.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86045-A2E9-AC46-90BE-76DD8CCB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8F279D6-E3D4-314F-A36B-04F92791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96" y="1600201"/>
            <a:ext cx="6159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3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Join: </a:t>
            </a:r>
          </a:p>
          <a:p>
            <a:pPr lvl="1"/>
            <a:r>
              <a:rPr lang="en-US" dirty="0"/>
              <a:t>matches pairs of observations when their keys are equal</a:t>
            </a:r>
          </a:p>
          <a:p>
            <a:pPr lvl="1"/>
            <a:r>
              <a:rPr lang="en-US" dirty="0"/>
              <a:t>Unmatched rows are not included in the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Screenshot 2017-08-16 08.2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5821">
            <a:off x="1984020" y="4504186"/>
            <a:ext cx="1409700" cy="1257300"/>
          </a:xfrm>
          <a:prstGeom prst="rect">
            <a:avLst/>
          </a:prstGeom>
        </p:spPr>
      </p:pic>
      <p:pic>
        <p:nvPicPr>
          <p:cNvPr id="6" name="Picture 5" descr="Screenshot 2017-08-16 08.26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0" y="4512734"/>
            <a:ext cx="2108200" cy="952500"/>
          </a:xfrm>
          <a:prstGeom prst="rect">
            <a:avLst/>
          </a:prstGeom>
        </p:spPr>
      </p:pic>
      <p:pic>
        <p:nvPicPr>
          <p:cNvPr id="7" name="Picture 6" descr="Screenshot 2017-08-16 07.22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24">
            <a:off x="4702797" y="4494781"/>
            <a:ext cx="1450904" cy="1259998"/>
          </a:xfrm>
          <a:prstGeom prst="rect">
            <a:avLst/>
          </a:prstGeom>
        </p:spPr>
      </p:pic>
      <p:sp>
        <p:nvSpPr>
          <p:cNvPr id="8" name="Oval 7"/>
          <p:cNvSpPr>
            <a:spLocks noChangeAspect="1"/>
          </p:cNvSpPr>
          <p:nvPr/>
        </p:nvSpPr>
        <p:spPr>
          <a:xfrm>
            <a:off x="3949701" y="4006277"/>
            <a:ext cx="199554" cy="1995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8" idx="3"/>
          </p:cNvCxnSpPr>
          <p:nvPr/>
        </p:nvCxnSpPr>
        <p:spPr>
          <a:xfrm flipH="1">
            <a:off x="3118557" y="4176608"/>
            <a:ext cx="860368" cy="465949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5"/>
          </p:cNvCxnSpPr>
          <p:nvPr/>
        </p:nvCxnSpPr>
        <p:spPr>
          <a:xfrm>
            <a:off x="4120031" y="4176608"/>
            <a:ext cx="818858" cy="465949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7013222" y="4642556"/>
            <a:ext cx="931334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949701" y="4398278"/>
            <a:ext cx="199554" cy="1995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1" idx="3"/>
          </p:cNvCxnSpPr>
          <p:nvPr/>
        </p:nvCxnSpPr>
        <p:spPr>
          <a:xfrm flipH="1">
            <a:off x="3270959" y="4568608"/>
            <a:ext cx="707967" cy="285614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1" idx="5"/>
          </p:cNvCxnSpPr>
          <p:nvPr/>
        </p:nvCxnSpPr>
        <p:spPr>
          <a:xfrm>
            <a:off x="4120032" y="4568608"/>
            <a:ext cx="635413" cy="285614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13222" y="5829009"/>
            <a:ext cx="320697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inner_join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42667855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79EF-56E9-E445-A03E-5D924484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b="1" dirty="0">
                <a:solidFill>
                  <a:srgbClr val="0432FF"/>
                </a:solidFill>
              </a:rPr>
              <a:t>(2) The </a:t>
            </a:r>
            <a:r>
              <a:rPr lang="en-IE" b="1" dirty="0">
                <a:solidFill>
                  <a:srgbClr val="00B050"/>
                </a:solidFill>
              </a:rPr>
              <a:t>tilde-dot</a:t>
            </a:r>
            <a:r>
              <a:rPr lang="en-IE" b="1" dirty="0">
                <a:solidFill>
                  <a:srgbClr val="0432FF"/>
                </a:solidFill>
              </a:rPr>
              <a:t> shorthand for functions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1FC58-25E1-B649-A307-5437D963D3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To make the code more concise you can use the tilde-dot shorthand for anonymous functions (the functions that you create as arguments of other functions).</a:t>
            </a:r>
          </a:p>
          <a:p>
            <a:r>
              <a:rPr lang="en-IE" dirty="0"/>
              <a:t>~ indicates that you have started an anonymous function, and the argument of the anonymous function can be referred to using</a:t>
            </a:r>
            <a:r>
              <a:rPr lang="en-IE" b="1" dirty="0">
                <a:solidFill>
                  <a:srgbClr val="0432FF"/>
                </a:solidFill>
              </a:rPr>
              <a:t> .x </a:t>
            </a:r>
            <a:r>
              <a:rPr lang="en-IE" dirty="0"/>
              <a:t>(or simply .). </a:t>
            </a:r>
          </a:p>
          <a:p>
            <a:r>
              <a:rPr lang="en-IE" dirty="0"/>
              <a:t>Unlike normal function arguments that can be anything that you like, </a:t>
            </a:r>
            <a:r>
              <a:rPr lang="en-IE" b="1" i="1" dirty="0">
                <a:solidFill>
                  <a:srgbClr val="0432FF"/>
                </a:solidFill>
              </a:rPr>
              <a:t>the tilde-dot function argument is always .x.</a:t>
            </a:r>
            <a:endParaRPr lang="en-US" b="1" i="1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2040E-A9FA-874E-A25E-68233A0F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227FC6A-2AB6-CD40-96F2-5545F6CE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1600201"/>
            <a:ext cx="5689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41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9739-708F-C14A-A9AC-081480A4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gapminder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FAFC1-F2DD-EE48-89CC-DBDF7C672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168140" cy="4525963"/>
          </a:xfrm>
        </p:spPr>
        <p:txBody>
          <a:bodyPr>
            <a:normAutofit/>
          </a:bodyPr>
          <a:lstStyle/>
          <a:p>
            <a:pPr fontAlgn="base"/>
            <a:r>
              <a:rPr lang="en-IE" dirty="0"/>
              <a:t>The </a:t>
            </a:r>
            <a:r>
              <a:rPr lang="en-IE" dirty="0" err="1"/>
              <a:t>gapminder</a:t>
            </a:r>
            <a:r>
              <a:rPr lang="en-IE" dirty="0"/>
              <a:t> dataset has 1704 rows containing information on population, life expectancy and GDP per capita by year and country.</a:t>
            </a:r>
          </a:p>
          <a:p>
            <a:r>
              <a:rPr lang="en-US" dirty="0"/>
              <a:t>It’s in tidy data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849EC-FF21-2541-A0AC-EBA72F0C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88B7661-AC1D-4F4F-90EB-AA9826E0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2" y="1600201"/>
            <a:ext cx="6770061" cy="4217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7E4D7-9D5F-9D4C-AC61-9D2810299FA4}"/>
              </a:ext>
            </a:extLst>
          </p:cNvPr>
          <p:cNvSpPr/>
          <p:nvPr/>
        </p:nvSpPr>
        <p:spPr>
          <a:xfrm>
            <a:off x="3360026" y="6080952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4624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2A9F-D4C9-C941-8262-A5E17A05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</a:t>
            </a:r>
            <a:r>
              <a:rPr lang="en-US" dirty="0" err="1"/>
              <a:t>gapminder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4402-134F-9A4A-917D-7AD8B7EE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3612931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IE" dirty="0"/>
              <a:t>Since </a:t>
            </a:r>
            <a:r>
              <a:rPr lang="en-IE" dirty="0" err="1"/>
              <a:t>gapminder</a:t>
            </a:r>
            <a:r>
              <a:rPr lang="en-IE" dirty="0"/>
              <a:t> is a data frame, the map_ functions will iterate over each column. </a:t>
            </a:r>
          </a:p>
          <a:p>
            <a:pPr fontAlgn="base"/>
            <a:r>
              <a:rPr lang="en-IE" dirty="0"/>
              <a:t>An example of simple usage of the map_ functions is to summarize each column. </a:t>
            </a:r>
          </a:p>
          <a:p>
            <a:pPr fontAlgn="base"/>
            <a:r>
              <a:rPr lang="en-IE" dirty="0"/>
              <a:t>For instance, you can identify the type of each column by applying the class() function to each column. </a:t>
            </a:r>
          </a:p>
          <a:p>
            <a:pPr fontAlgn="base"/>
            <a:r>
              <a:rPr lang="en-IE" dirty="0"/>
              <a:t>Since the output of the class() function is a character, we will use the </a:t>
            </a:r>
            <a:r>
              <a:rPr lang="en-IE" dirty="0" err="1"/>
              <a:t>map_chr</a:t>
            </a:r>
            <a:r>
              <a:rPr lang="en-IE" dirty="0"/>
              <a:t>() function:</a:t>
            </a:r>
            <a:br>
              <a:rPr lang="en-IE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B23C8-7179-B343-AD8C-134BE17E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72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7268247-96EE-854D-B9FD-4211AD01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4635061"/>
            <a:ext cx="11493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496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A7DE-F48E-F544-A80E-CAB27C8C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0517-FFD6-9E4A-9D51-697D6CA0B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940268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Similarly, if you wanted to identify the number of distinct values in each column, you could apply the </a:t>
            </a:r>
            <a:r>
              <a:rPr lang="en-IE" dirty="0" err="1"/>
              <a:t>n_distinct</a:t>
            </a:r>
            <a:r>
              <a:rPr lang="en-IE" dirty="0"/>
              <a:t>() function from the </a:t>
            </a:r>
            <a:r>
              <a:rPr lang="en-IE" dirty="0" err="1"/>
              <a:t>dplyr</a:t>
            </a:r>
            <a:r>
              <a:rPr lang="en-IE" dirty="0"/>
              <a:t> package to each column. </a:t>
            </a:r>
          </a:p>
          <a:p>
            <a:r>
              <a:rPr lang="en-IE" dirty="0"/>
              <a:t>Since the output of </a:t>
            </a:r>
            <a:r>
              <a:rPr lang="en-IE" dirty="0" err="1"/>
              <a:t>n_distinct</a:t>
            </a:r>
            <a:r>
              <a:rPr lang="en-IE" dirty="0"/>
              <a:t>() is a numeric (a double), you might want to use the </a:t>
            </a:r>
            <a:r>
              <a:rPr lang="en-IE" dirty="0" err="1"/>
              <a:t>map_dbl</a:t>
            </a:r>
            <a:r>
              <a:rPr lang="en-IE" dirty="0"/>
              <a:t>() function so that the results of each iteration (the application of </a:t>
            </a:r>
            <a:r>
              <a:rPr lang="en-IE" dirty="0" err="1"/>
              <a:t>n_distinct</a:t>
            </a:r>
            <a:r>
              <a:rPr lang="en-IE" dirty="0"/>
              <a:t>() to each column) are concatenated into a numeric vector: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6A9BC-C6E4-4146-9A01-A864884E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214CBC0-2BA9-424C-AD08-8FDCC298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24" y="4723032"/>
            <a:ext cx="11480800" cy="1435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3231CF-D62F-D940-A020-55833A23392F}"/>
              </a:ext>
            </a:extLst>
          </p:cNvPr>
          <p:cNvSpPr/>
          <p:nvPr/>
        </p:nvSpPr>
        <p:spPr>
          <a:xfrm>
            <a:off x="3065736" y="1139588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68545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DEFCF-7CE9-F845-92E7-18C15AB7B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" y="182881"/>
            <a:ext cx="5513464" cy="6283230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If you want to do something a little more complicated, such return a few different summaries of each column in a data frame, you can use </a:t>
            </a:r>
            <a:r>
              <a:rPr lang="en-IE" b="1" dirty="0" err="1">
                <a:solidFill>
                  <a:srgbClr val="0432FF"/>
                </a:solidFill>
              </a:rPr>
              <a:t>map_df</a:t>
            </a:r>
            <a:r>
              <a:rPr lang="en-IE" b="1" dirty="0">
                <a:solidFill>
                  <a:srgbClr val="0432FF"/>
                </a:solidFill>
              </a:rPr>
              <a:t>(). </a:t>
            </a:r>
          </a:p>
          <a:p>
            <a:r>
              <a:rPr lang="en-IE" dirty="0"/>
              <a:t>You typically need to define an anonymous function that you want to apply to each column. </a:t>
            </a:r>
          </a:p>
          <a:p>
            <a:r>
              <a:rPr lang="en-IE" dirty="0"/>
              <a:t>Using the tilde-dot notation, the anonymous function calculates the number of distinct entries and the type of the current column (which is accessible as .x), and then combines them into a two-column data frame. </a:t>
            </a:r>
          </a:p>
          <a:p>
            <a:r>
              <a:rPr lang="en-IE" dirty="0"/>
              <a:t>Once it has iterated through each of the columns, the </a:t>
            </a:r>
            <a:r>
              <a:rPr lang="en-IE" dirty="0" err="1"/>
              <a:t>map_df</a:t>
            </a:r>
            <a:r>
              <a:rPr lang="en-IE" dirty="0"/>
              <a:t> function combines the data frames row-wise into a single data frame.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D70A2-4195-6842-B087-0B6AC359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74</a:t>
            </a:fld>
            <a:endParaRPr lang="en-US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4C966AF-1F56-DD41-BD60-207F5977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6" y="174301"/>
            <a:ext cx="5422022" cy="3192475"/>
          </a:xfrm>
          <a:prstGeom prst="rect">
            <a:avLst/>
          </a:prstGeom>
        </p:spPr>
      </p:pic>
      <p:pic>
        <p:nvPicPr>
          <p:cNvPr id="12" name="Picture 11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8715B56D-F008-C641-B84D-6512E630B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896" y="3366776"/>
            <a:ext cx="4727903" cy="279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685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B0C0-754E-924C-8638-46EF136A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0336"/>
            <a:ext cx="10972800" cy="1143000"/>
          </a:xfrm>
        </p:spPr>
        <p:txBody>
          <a:bodyPr/>
          <a:lstStyle/>
          <a:p>
            <a:r>
              <a:rPr lang="en-US" dirty="0"/>
              <a:t>Adding the variable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581B-CF05-514C-88B6-5B597BA203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The variable names correspond to the names of the objects over which we are iterating (in this case, the column names), and these are not automatically included as a column in the output data frame. </a:t>
            </a:r>
          </a:p>
          <a:p>
            <a:r>
              <a:rPr lang="en-IE" dirty="0"/>
              <a:t>You can tell </a:t>
            </a:r>
            <a:r>
              <a:rPr lang="en-IE" dirty="0" err="1"/>
              <a:t>map_df</a:t>
            </a:r>
            <a:r>
              <a:rPr lang="en-IE" dirty="0"/>
              <a:t>() to include them using the .id argument of </a:t>
            </a:r>
            <a:r>
              <a:rPr lang="en-IE" dirty="0" err="1"/>
              <a:t>map_df</a:t>
            </a:r>
            <a:r>
              <a:rPr lang="en-IE" dirty="0"/>
              <a:t>(). </a:t>
            </a:r>
          </a:p>
          <a:p>
            <a:r>
              <a:rPr lang="en-IE" dirty="0"/>
              <a:t>This will automatically take the name of the element being iterated over and include it in the column corresponding to whatever you set .id to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2E293-28AB-BF4B-B549-315E1B9B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0518C1-FD56-FD4B-9A18-00C9147FE95D}"/>
              </a:ext>
            </a:extLst>
          </p:cNvPr>
          <p:cNvSpPr/>
          <p:nvPr/>
        </p:nvSpPr>
        <p:spPr>
          <a:xfrm>
            <a:off x="3065736" y="1139588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BD2EE85-DA27-014D-87E4-1AE8C75A5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57" y="1757067"/>
            <a:ext cx="5818843" cy="37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91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C5C5-220E-C841-96E7-B7D37F1B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modify_if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CCE76-BF6F-1145-9349-37393CFFFB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b="1" dirty="0" err="1">
                <a:solidFill>
                  <a:srgbClr val="0432FF"/>
                </a:solidFill>
              </a:rPr>
              <a:t>modify_if</a:t>
            </a:r>
            <a:r>
              <a:rPr lang="en-IE" b="1" dirty="0">
                <a:solidFill>
                  <a:srgbClr val="0432FF"/>
                </a:solidFill>
              </a:rPr>
              <a:t>(), </a:t>
            </a:r>
            <a:r>
              <a:rPr lang="en-IE" dirty="0"/>
              <a:t>only applies the function to elements that satisfy a specific criteria (specified by a “predicate function”, the second argument called .p). </a:t>
            </a:r>
          </a:p>
          <a:p>
            <a:r>
              <a:rPr lang="en-IE" dirty="0"/>
              <a:t>For instance, the following example only modifies the third entry since it is greater than 5.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F2861-4CD9-5649-9557-33A1F19D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76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86CD1CE-522F-4D4C-809F-B443BF7A6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1600201"/>
            <a:ext cx="5156812" cy="148624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89D9F4B-81C0-F949-9881-3F49262B6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15" y="4321512"/>
            <a:ext cx="4735570" cy="144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9B59-C217-E541-A3B5-B3A8A497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0A2C9-91C6-484B-8662-2C8A0D2A3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 the following </a:t>
            </a:r>
            <a:r>
              <a:rPr lang="en-US" dirty="0" err="1"/>
              <a:t>tibble</a:t>
            </a:r>
            <a:r>
              <a:rPr lang="en-US" dirty="0"/>
              <a:t> from aimsir17::observations, making use of </a:t>
            </a:r>
            <a:r>
              <a:rPr lang="en-US" b="1" dirty="0" err="1">
                <a:solidFill>
                  <a:srgbClr val="00B050"/>
                </a:solidFill>
              </a:rPr>
              <a:t>map_df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B23B2-CF2A-7248-A645-2F9D709D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77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5D9ADE0-3614-CD48-A28A-D96411E4F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486418"/>
            <a:ext cx="4647894" cy="4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3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D849-ECBC-DA4C-B461-535BF4B4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4562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(3) Statistical Analysis - mpg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45A8F-7D5C-6247-A74E-DEE9B583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B5CDC-78D0-744F-BCC0-5BFE196B2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59" y="1267562"/>
            <a:ext cx="8040482" cy="53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67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CE21-F5ED-7144-A4B4-5B70A685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the details…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F33CB-DD0A-EE4E-8042-EB8329D4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C7228-52EB-AB41-B4D4-5E496658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3" y="1490951"/>
            <a:ext cx="7414351" cy="4901847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18E65C0-1821-BF4D-BA62-A2FAA80F2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933" y="2881707"/>
            <a:ext cx="8661814" cy="34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7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outer join keeps observations that appear in at least one of the tables. There are three types of outer joins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left join </a:t>
            </a:r>
            <a:r>
              <a:rPr lang="en-US" dirty="0"/>
              <a:t>keeps all observations in x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right join </a:t>
            </a:r>
            <a:r>
              <a:rPr lang="en-US" dirty="0"/>
              <a:t>keeps all observations in y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full join </a:t>
            </a:r>
            <a:r>
              <a:rPr lang="en-US" dirty="0"/>
              <a:t>keeps all observations in x and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69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A1C3-54BF-5446-87A5-92479374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88698"/>
            <a:ext cx="10972800" cy="1143000"/>
          </a:xfrm>
        </p:spPr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and </a:t>
            </a:r>
            <a:r>
              <a:rPr lang="en-US" dirty="0" err="1"/>
              <a:t>purrr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E2ADF-3533-0D4A-A198-82F11395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B4F6958-69E6-064E-AF20-DA15FEC8C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222"/>
          <a:stretch/>
        </p:blipFill>
        <p:spPr>
          <a:xfrm>
            <a:off x="209320" y="1417638"/>
            <a:ext cx="4274544" cy="432311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03E2B45-831F-CD4B-8558-266BA6FC8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144" y="3918718"/>
            <a:ext cx="7307856" cy="245648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2B32B1AF-31DE-AA48-B5F6-EE007716A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144" y="1145215"/>
            <a:ext cx="6785878" cy="27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596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DDC4-9DDD-F747-8AF5-991772B3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linear model, with some model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28B43-5B8D-964C-9645-B3669857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5AA30B-DABC-9F46-B5AC-0C786F1B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5" y="1861849"/>
            <a:ext cx="5592675" cy="380961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D7573C4-1893-4E47-B5EC-7169BA4E98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1167787" y="1961001"/>
            <a:ext cx="4035999" cy="7946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08D2B7-A892-D442-BE39-A2A4CA01B748}"/>
              </a:ext>
            </a:extLst>
          </p:cNvPr>
          <p:cNvCxnSpPr/>
          <p:nvPr/>
        </p:nvCxnSpPr>
        <p:spPr>
          <a:xfrm>
            <a:off x="771181" y="1861849"/>
            <a:ext cx="0" cy="3481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BB8F3C-7E2C-834A-A3E3-666B9155D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61001"/>
            <a:ext cx="5840980" cy="305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496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0FF4-B67C-9448-A39B-EF546B7E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B2B5BD-B898-AD48-B11A-03230B42CE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 the data by class</a:t>
            </a:r>
          </a:p>
          <a:p>
            <a:r>
              <a:rPr lang="en-US" dirty="0"/>
              <a:t>For each class, calculate and record:</a:t>
            </a:r>
          </a:p>
          <a:p>
            <a:pPr lvl="1"/>
            <a:r>
              <a:rPr lang="en-US" dirty="0"/>
              <a:t>Number of observations</a:t>
            </a:r>
          </a:p>
          <a:p>
            <a:pPr lvl="1"/>
            <a:r>
              <a:rPr lang="en-US" dirty="0"/>
              <a:t>Class name</a:t>
            </a:r>
          </a:p>
          <a:p>
            <a:pPr lvl="1"/>
            <a:r>
              <a:rPr lang="en-US" dirty="0"/>
              <a:t>Intercept</a:t>
            </a:r>
          </a:p>
          <a:p>
            <a:pPr lvl="1"/>
            <a:r>
              <a:rPr lang="en-US" dirty="0"/>
              <a:t>Slope</a:t>
            </a:r>
          </a:p>
          <a:p>
            <a:pPr lvl="1"/>
            <a:r>
              <a:rPr lang="en-US" dirty="0" err="1"/>
              <a:t>RSquared</a:t>
            </a:r>
            <a:endParaRPr lang="en-US" dirty="0"/>
          </a:p>
          <a:p>
            <a:pPr lvl="1"/>
            <a:r>
              <a:rPr lang="en-US" dirty="0" err="1"/>
              <a:t>AdjRSquared</a:t>
            </a:r>
            <a:endParaRPr lang="en-US" dirty="0"/>
          </a:p>
          <a:p>
            <a:r>
              <a:rPr lang="en-US" dirty="0"/>
              <a:t>Return as a </a:t>
            </a:r>
            <a:r>
              <a:rPr lang="en-US" dirty="0" err="1"/>
              <a:t>tibble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50A7F6-936C-E040-B125-2732E054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19E620-D8D3-A943-BEB6-EA95B5E60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73" y="2673920"/>
            <a:ext cx="6132723" cy="24213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30D77-AFE8-5647-935A-2A346932AF51}"/>
                  </a:ext>
                </a:extLst>
              </p14:cNvPr>
              <p14:cNvContentPartPr/>
              <p14:nvPr/>
            </p14:nvContentPartPr>
            <p14:xfrm>
              <a:off x="4035960" y="45529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30D77-AFE8-5647-935A-2A346932AF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6600" y="4543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7963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FE5A1D-2C2D-454D-BF8A-E78F4DB7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D62F4-A78A-E74A-85A2-CF326B40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83</a:t>
            </a:fld>
            <a:endParaRPr lang="en-US"/>
          </a:p>
        </p:txBody>
      </p:sp>
      <p:pic>
        <p:nvPicPr>
          <p:cNvPr id="11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843F960-BC83-A148-9173-616289D8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69" y="1467920"/>
            <a:ext cx="8509918" cy="49479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8CA77A-B989-1B40-AC3F-B9A52C13DA21}"/>
                  </a:ext>
                </a:extLst>
              </p14:cNvPr>
              <p14:cNvContentPartPr/>
              <p14:nvPr/>
            </p14:nvContentPartPr>
            <p14:xfrm>
              <a:off x="1667520" y="1441800"/>
              <a:ext cx="5982840" cy="2834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8CA77A-B989-1B40-AC3F-B9A52C13DA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8160" y="1432440"/>
                <a:ext cx="6001560" cy="28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8523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4E2A-32FA-E04B-A56C-953C315C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19F2B9-DD89-CC42-BF6E-A127B1062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98834" cy="4525963"/>
          </a:xfrm>
        </p:spPr>
        <p:txBody>
          <a:bodyPr/>
          <a:lstStyle/>
          <a:p>
            <a:r>
              <a:rPr lang="en-US" dirty="0"/>
              <a:t>Generate a similar </a:t>
            </a:r>
            <a:r>
              <a:rPr lang="en-US" dirty="0" err="1"/>
              <a:t>tibble</a:t>
            </a:r>
            <a:r>
              <a:rPr lang="en-US" dirty="0"/>
              <a:t> for the manufacturers in mpg.</a:t>
            </a:r>
          </a:p>
          <a:p>
            <a:r>
              <a:rPr lang="en-US" dirty="0"/>
              <a:t>For this example, use </a:t>
            </a:r>
            <a:r>
              <a:rPr lang="en-US" dirty="0" err="1"/>
              <a:t>hwy</a:t>
            </a:r>
            <a:r>
              <a:rPr lang="en-US" dirty="0"/>
              <a:t> as the dependent variable, and </a:t>
            </a:r>
            <a:r>
              <a:rPr lang="en-US" dirty="0" err="1"/>
              <a:t>cyl</a:t>
            </a:r>
            <a:r>
              <a:rPr lang="en-US" dirty="0"/>
              <a:t> as the independent variable</a:t>
            </a:r>
          </a:p>
          <a:p>
            <a:r>
              <a:rPr lang="en-US" dirty="0"/>
              <a:t>Check the results using </a:t>
            </a:r>
            <a:r>
              <a:rPr lang="en-US" dirty="0" err="1"/>
              <a:t>ggplot</a:t>
            </a:r>
            <a:r>
              <a:rPr lang="en-US" dirty="0"/>
              <a:t>() and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F1BCF1-1128-BC44-B474-E7D16B12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64234F4-18A3-4343-AAC7-F5A9E380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25" y="2218309"/>
            <a:ext cx="6132723" cy="24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881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4180F-D88E-6448-8BD4-A7C39084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(4) Nesting of Tibbles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67E5DD-12EF-6543-80A3-67C83850F3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IE" dirty="0"/>
              <a:t>Tibble columns can be lists (as opposed to vectors, which is what they usually are)..</a:t>
            </a:r>
          </a:p>
          <a:p>
            <a:pPr fontAlgn="base"/>
            <a:r>
              <a:rPr lang="en-IE" dirty="0"/>
              <a:t>For instance, a </a:t>
            </a:r>
            <a:r>
              <a:rPr lang="en-IE" dirty="0" err="1"/>
              <a:t>tibble</a:t>
            </a:r>
            <a:r>
              <a:rPr lang="en-IE" dirty="0"/>
              <a:t> can be “nested” where the </a:t>
            </a:r>
            <a:r>
              <a:rPr lang="en-IE" dirty="0" err="1"/>
              <a:t>tibble</a:t>
            </a:r>
            <a:r>
              <a:rPr lang="en-IE" dirty="0"/>
              <a:t> is essentially split into separate data frames based on a </a:t>
            </a:r>
            <a:r>
              <a:rPr lang="en-IE" b="1" dirty="0">
                <a:solidFill>
                  <a:srgbClr val="0432FF"/>
                </a:solidFill>
              </a:rPr>
              <a:t>grouping variable</a:t>
            </a:r>
            <a:r>
              <a:rPr lang="en-IE" dirty="0"/>
              <a:t>, and these separate data frames are stored as entries of a list (that is then stored in the data column of the data frame).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3E5054-D133-4D48-9DCA-261D108F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85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D107C44-8EAF-8847-8BBB-214B16D1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42" y="1600200"/>
            <a:ext cx="4484210" cy="4525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D0717C1-3439-4F43-93FB-9DEEA225C2AF}"/>
                  </a:ext>
                </a:extLst>
              </p14:cNvPr>
              <p14:cNvContentPartPr/>
              <p14:nvPr/>
            </p14:nvContentPartPr>
            <p14:xfrm>
              <a:off x="6671160" y="2610000"/>
              <a:ext cx="4446720" cy="362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D0717C1-3439-4F43-93FB-9DEEA225C2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1800" y="2600640"/>
                <a:ext cx="4465440" cy="36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93634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50B8-5EBF-D74E-AE51-30A20BC4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 (pluck function)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F9750-4CCA-3C48-875C-4ADB43EF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86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11858AD-F447-5F48-9BE5-3A6D8BB7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54" y="1243246"/>
            <a:ext cx="8986092" cy="4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197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A3AD6-2FEE-E14B-9A20-408FF70A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4469"/>
            <a:ext cx="10972800" cy="1143000"/>
          </a:xfrm>
        </p:spPr>
        <p:txBody>
          <a:bodyPr/>
          <a:lstStyle/>
          <a:p>
            <a:r>
              <a:rPr lang="en-US" dirty="0"/>
              <a:t>Storing model results as a column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E35A0-26E1-D241-866D-1103CFF2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F6FD067-CA3B-8945-9562-D39D57D07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10" y="1194700"/>
            <a:ext cx="9575379" cy="137381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B31E703-EEA7-164B-82C3-66F4390EF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76" y="2935556"/>
            <a:ext cx="4411184" cy="327474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BB6D75D-974C-144A-BF60-94BD8CB37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35556"/>
            <a:ext cx="5223713" cy="3344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D8124E-C4E3-B545-AC5B-87F1413B3B03}"/>
                  </a:ext>
                </a:extLst>
              </p14:cNvPr>
              <p14:cNvContentPartPr/>
              <p14:nvPr/>
            </p14:nvContentPartPr>
            <p14:xfrm>
              <a:off x="1076760" y="1134000"/>
              <a:ext cx="9978840" cy="5082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D8124E-C4E3-B545-AC5B-87F1413B3B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400" y="1124640"/>
                <a:ext cx="9997560" cy="51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77734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B51D86-E9AB-174A-B058-47B1621B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88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718D93B-5D43-3642-A1D1-6854A8D38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98" y="217863"/>
            <a:ext cx="8579539" cy="186107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346DB70-26E4-474F-873D-529FF697C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04" y="2725678"/>
            <a:ext cx="4426486" cy="3293245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6C311A16-D10D-B746-9B8F-EE3F3386B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59" y="2857882"/>
            <a:ext cx="4656386" cy="74720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C57D093-6E1B-D94F-9FF5-11ED73F74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659" y="3802604"/>
            <a:ext cx="5679741" cy="246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005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C6C8-A389-B34C-8C6A-CE6FCB5E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9EAC9-F319-3E41-B10B-49978ABA8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15309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Generate a similar set of models (25) for observations (by station), where </a:t>
            </a:r>
            <a:r>
              <a:rPr lang="en-US" dirty="0" err="1"/>
              <a:t>wdsp</a:t>
            </a:r>
            <a:r>
              <a:rPr lang="en-US" dirty="0"/>
              <a:t> is the dependent variable, and msl is the independent variable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A31C5-69C0-7540-9F78-898D97E9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880A014-D35E-1C4C-B1DB-59EF09C8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6" y="2935556"/>
            <a:ext cx="4411184" cy="327474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0AB866D-630A-E54F-9561-950AFE18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35556"/>
            <a:ext cx="5223713" cy="3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73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Left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9" name="Picture 8" descr="Screenshot 2017-08-23 10.06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21" y="4231924"/>
            <a:ext cx="308571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19511" y="4434113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7" y="3697112"/>
            <a:ext cx="1648177" cy="73700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2" y="607898"/>
            <a:ext cx="296577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left_join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3996187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40B2-8742-EE4E-AED1-4691AB15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(5) Generating Multiple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62526-8F93-2145-A0D5-4639795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E5FA18-E6FD-3145-8E39-8AF37273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26" y="1294959"/>
            <a:ext cx="9702187" cy="500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893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69C12-481D-9747-BBA9-36455D39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206FBC5-E19C-9043-AAE3-04B8657F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7" y="132891"/>
            <a:ext cx="112522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E6D55-01A1-D640-8301-60872D4E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596" y="2369969"/>
            <a:ext cx="5965404" cy="3895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8E264-7349-4E40-9C4F-41DB465B6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57" y="2370727"/>
            <a:ext cx="5964243" cy="38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339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806"/>
            <a:ext cx="109728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1"/>
          </p:nvPr>
        </p:nvSpPr>
        <p:spPr>
          <a:xfrm>
            <a:off x="487071" y="1980196"/>
            <a:ext cx="3856032" cy="3769607"/>
          </a:xfrm>
        </p:spPr>
        <p:txBody>
          <a:bodyPr>
            <a:normAutofit/>
          </a:bodyPr>
          <a:lstStyle/>
          <a:p>
            <a:r>
              <a:rPr lang="en-US" dirty="0"/>
              <a:t>map functions</a:t>
            </a:r>
          </a:p>
          <a:p>
            <a:r>
              <a:rPr lang="en-US" dirty="0"/>
              <a:t>~ anonymous function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nest() function</a:t>
            </a:r>
          </a:p>
          <a:p>
            <a:r>
              <a:rPr lang="en-US" dirty="0"/>
              <a:t>Generating multiple plots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92</a:t>
            </a:fld>
            <a:endParaRPr lang="en-US"/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6A7CE5-A879-124B-96F9-79CF4B8F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9171"/>
            <a:ext cx="5901690" cy="27507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F6EB99-98C3-DC40-AA7B-28320C212D84}"/>
                  </a:ext>
                </a:extLst>
              </p14:cNvPr>
              <p14:cNvContentPartPr/>
              <p14:nvPr/>
            </p14:nvContentPartPr>
            <p14:xfrm>
              <a:off x="0" y="1620720"/>
              <a:ext cx="5514120" cy="33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F6EB99-98C3-DC40-AA7B-28320C212D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1611360"/>
                <a:ext cx="5532840" cy="338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9574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8877B-6AA6-D94E-9690-E470605A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0EC5375-1584-A745-A660-A5738B97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04" y="48544"/>
            <a:ext cx="8467879" cy="64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10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1DC055-BB5C-2846-AB88-D5D7FEF1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A77949D-404F-1646-AF01-02FEF7CC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335" y="0"/>
            <a:ext cx="8338250" cy="63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171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937" y="4657160"/>
            <a:ext cx="10680125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: Exploratory Data Analysis with aimsir17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95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36732B7-6A10-2A62-BF49-F70790111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04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/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858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F77C-0221-D949-941A-E7F23B39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B87E3-B047-1A4E-8D53-CB3C5D6F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 descr="data-science-explore.png">
            <a:extLst>
              <a:ext uri="{FF2B5EF4-FFF2-40B4-BE49-F238E27FC236}">
                <a16:creationId xmlns:a16="http://schemas.microsoft.com/office/drawing/2014/main" id="{20501AA2-A8AC-4F42-8021-8E5A3104A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3045548"/>
            <a:ext cx="8827200" cy="324403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F744EF-124B-6F40-A2CC-108A9E937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3828"/>
            <a:ext cx="10878207" cy="16247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FF"/>
                </a:solidFill>
              </a:rPr>
              <a:t>“Data exploration is the art of looking at your data, rapidly generating hypotheses, quickly testing them, then repeating again and again and again.” (Wickham and </a:t>
            </a:r>
            <a:r>
              <a:rPr lang="en-US" dirty="0" err="1">
                <a:solidFill>
                  <a:srgbClr val="0000FF"/>
                </a:solidFill>
              </a:rPr>
              <a:t>Grolemund</a:t>
            </a:r>
            <a:r>
              <a:rPr lang="en-US" dirty="0">
                <a:solidFill>
                  <a:srgbClr val="0000FF"/>
                </a:solidFill>
              </a:rPr>
              <a:t> 2017).</a:t>
            </a:r>
          </a:p>
        </p:txBody>
      </p:sp>
    </p:spTree>
    <p:extLst>
      <p:ext uri="{BB962C8B-B14F-4D97-AF65-F5344CB8AC3E}">
        <p14:creationId xmlns:p14="http://schemas.microsoft.com/office/powerpoint/2010/main" val="208192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EB83-CBE3-3442-A4A2-75866DB5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(1) - observations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872C7-600D-F643-9AD1-6BF65FFA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98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F5347B6-7E81-E04D-830C-46D2B87F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91" y="1650484"/>
            <a:ext cx="10900121" cy="43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565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AF8C-12CA-2343-A2B7-3D37E5E3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(2) - stations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2D11F-1193-8443-8488-082388A6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99</a:t>
            </a:fld>
            <a:endParaRPr lang="en-US"/>
          </a:p>
        </p:txBody>
      </p:sp>
      <p:pic>
        <p:nvPicPr>
          <p:cNvPr id="4" name="Picture 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B2A2B03-A749-DF4B-B173-4F36F78CB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762729"/>
            <a:ext cx="6197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15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18568</TotalTime>
  <Words>3755</Words>
  <Application>Microsoft Macintosh PowerPoint</Application>
  <PresentationFormat>Widescreen</PresentationFormat>
  <Paragraphs>603</Paragraphs>
  <Slides>101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4" baseType="lpstr">
      <vt:lpstr>Arial</vt:lpstr>
      <vt:lpstr>Calibri</vt:lpstr>
      <vt:lpstr>Office Theme</vt:lpstr>
      <vt:lpstr>Topic 6: Data Transformation with dplyr – Part 2 </vt:lpstr>
      <vt:lpstr>Course Overview</vt:lpstr>
      <vt:lpstr>Lecture Overview</vt:lpstr>
      <vt:lpstr>(1) Relational Data with dplyr</vt:lpstr>
      <vt:lpstr>Keys</vt:lpstr>
      <vt:lpstr>(2) Mutating Joins</vt:lpstr>
      <vt:lpstr>Join Types</vt:lpstr>
      <vt:lpstr>Outer Joins</vt:lpstr>
      <vt:lpstr>Left Join</vt:lpstr>
      <vt:lpstr>Right Join</vt:lpstr>
      <vt:lpstr>Full Join</vt:lpstr>
      <vt:lpstr>Aimsir17 – common keys</vt:lpstr>
      <vt:lpstr>Challenge 6.1 – left_join</vt:lpstr>
      <vt:lpstr>(3) Filtering Joins</vt:lpstr>
      <vt:lpstr>Semi Join</vt:lpstr>
      <vt:lpstr>Anti Join</vt:lpstr>
      <vt:lpstr>Challenge 6.2</vt:lpstr>
      <vt:lpstr>(4) Tidy Data - Overview</vt:lpstr>
      <vt:lpstr>Why tidy data? (Wickham et al. p150)</vt:lpstr>
      <vt:lpstr>Rules for a Tidy Dataset</vt:lpstr>
      <vt:lpstr>Example in R – untidy data</vt:lpstr>
      <vt:lpstr>Identify the variables</vt:lpstr>
      <vt:lpstr>The goal…</vt:lpstr>
      <vt:lpstr>tidyr package – sample functions of data tidying</vt:lpstr>
      <vt:lpstr>pivot_longer()</vt:lpstr>
      <vt:lpstr>For example…</vt:lpstr>
      <vt:lpstr>pivot_longer() Function call</vt:lpstr>
      <vt:lpstr>Tidy data Supports data exploration</vt:lpstr>
      <vt:lpstr>PowerPoint Presentation</vt:lpstr>
      <vt:lpstr>Challenge 6.3</vt:lpstr>
      <vt:lpstr>pivot_wider()</vt:lpstr>
      <vt:lpstr>PowerPoint Presentation</vt:lpstr>
      <vt:lpstr>separate()</vt:lpstr>
      <vt:lpstr>PowerPoint Presentation</vt:lpstr>
      <vt:lpstr>Topic 7: Statistical Transformations with ggplot2 </vt:lpstr>
      <vt:lpstr>Course Overview</vt:lpstr>
      <vt:lpstr>Defining Important Terms (Wickham and Grolemund)</vt:lpstr>
      <vt:lpstr>Variation</vt:lpstr>
      <vt:lpstr>Useful function  dplyr::count()</vt:lpstr>
      <vt:lpstr>Statistical Transformations</vt:lpstr>
      <vt:lpstr>Histograms</vt:lpstr>
      <vt:lpstr>Variation - Histogram</vt:lpstr>
      <vt:lpstr>Histogram - Interpretation</vt:lpstr>
      <vt:lpstr>Challenge 9.1</vt:lpstr>
      <vt:lpstr>Two Station Comparison – geom_freqpoly()</vt:lpstr>
      <vt:lpstr>Comparing Distributions - boxplot</vt:lpstr>
      <vt:lpstr>Covariation</vt:lpstr>
      <vt:lpstr>mpg data set</vt:lpstr>
      <vt:lpstr>Challenge 9.2</vt:lpstr>
      <vt:lpstr>diamonds data set (ggplot2)</vt:lpstr>
      <vt:lpstr>Explanation of variables</vt:lpstr>
      <vt:lpstr>Summary of dataset</vt:lpstr>
      <vt:lpstr>fill aesthetic for bar charts</vt:lpstr>
      <vt:lpstr>Stacking options</vt:lpstr>
      <vt:lpstr>PowerPoint Presentation</vt:lpstr>
      <vt:lpstr>PowerPoint Presentation</vt:lpstr>
      <vt:lpstr>Additional adjustment</vt:lpstr>
      <vt:lpstr>PowerPoint Presentation</vt:lpstr>
      <vt:lpstr>Boxplot</vt:lpstr>
      <vt:lpstr>PowerPoint Presentation</vt:lpstr>
      <vt:lpstr>The Layered Grammar of Graphics</vt:lpstr>
      <vt:lpstr>Challenge 7. aimsir17 Exploration</vt:lpstr>
      <vt:lpstr>Summary</vt:lpstr>
      <vt:lpstr>Topic 8: Functionals and Modelling with purrr </vt:lpstr>
      <vt:lpstr>Course Overview</vt:lpstr>
      <vt:lpstr>Introduction to purrr </vt:lpstr>
      <vt:lpstr>Introduction to purrr </vt:lpstr>
      <vt:lpstr>(1) Map functions</vt:lpstr>
      <vt:lpstr>map_df()</vt:lpstr>
      <vt:lpstr>(2) The tilde-dot shorthand for functions</vt:lpstr>
      <vt:lpstr>gapminder package</vt:lpstr>
      <vt:lpstr>Analysing gapminder</vt:lpstr>
      <vt:lpstr>Further analysis</vt:lpstr>
      <vt:lpstr>PowerPoint Presentation</vt:lpstr>
      <vt:lpstr>Adding the variable name</vt:lpstr>
      <vt:lpstr>modify_if()</vt:lpstr>
      <vt:lpstr>Challenge 8.1</vt:lpstr>
      <vt:lpstr>(3) Statistical Analysis - mpg </vt:lpstr>
      <vt:lpstr>Getting to the details…</vt:lpstr>
      <vt:lpstr>dplyr and purrr</vt:lpstr>
      <vt:lpstr>A linear model, with some model results</vt:lpstr>
      <vt:lpstr>Overall Approach</vt:lpstr>
      <vt:lpstr>R Script</vt:lpstr>
      <vt:lpstr>Challenge 8.2</vt:lpstr>
      <vt:lpstr>(4) Nesting of Tibbles</vt:lpstr>
      <vt:lpstr>Extracting data (pluck function)</vt:lpstr>
      <vt:lpstr>Storing model results as a column</vt:lpstr>
      <vt:lpstr>PowerPoint Presentation</vt:lpstr>
      <vt:lpstr>Challenge 8.3</vt:lpstr>
      <vt:lpstr>(5) Generating Multiple Plots</vt:lpstr>
      <vt:lpstr>PowerPoint Presentation</vt:lpstr>
      <vt:lpstr>Summary</vt:lpstr>
      <vt:lpstr>PowerPoint Presentation</vt:lpstr>
      <vt:lpstr>PowerPoint Presentation</vt:lpstr>
      <vt:lpstr>Topic : Exploratory Data Analysis with aimsir17 </vt:lpstr>
      <vt:lpstr>Course Overview</vt:lpstr>
      <vt:lpstr>Exploratory Data Analysis</vt:lpstr>
      <vt:lpstr>Data Set (1) - observations</vt:lpstr>
      <vt:lpstr>Data Set (2) - stations</vt:lpstr>
      <vt:lpstr>Data Set (3) – eirgrid17</vt:lpstr>
      <vt:lpstr>Exploratory Data Analysis - Samples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478</cp:revision>
  <cp:lastPrinted>2020-11-24T11:26:30Z</cp:lastPrinted>
  <dcterms:created xsi:type="dcterms:W3CDTF">2016-06-27T07:49:28Z</dcterms:created>
  <dcterms:modified xsi:type="dcterms:W3CDTF">2022-05-16T21:53:34Z</dcterms:modified>
</cp:coreProperties>
</file>